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4FD5-B3EE-4474-8A34-690646B84809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CFE9-D338-4103-A194-E44112C7A8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4FD5-B3EE-4474-8A34-690646B84809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CFE9-D338-4103-A194-E44112C7A8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4FD5-B3EE-4474-8A34-690646B84809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CFE9-D338-4103-A194-E44112C7A8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4FD5-B3EE-4474-8A34-690646B84809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CFE9-D338-4103-A194-E44112C7A8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4FD5-B3EE-4474-8A34-690646B84809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CFE9-D338-4103-A194-E44112C7A8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4FD5-B3EE-4474-8A34-690646B84809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CFE9-D338-4103-A194-E44112C7A8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4FD5-B3EE-4474-8A34-690646B84809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CFE9-D338-4103-A194-E44112C7A8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4FD5-B3EE-4474-8A34-690646B84809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CFE9-D338-4103-A194-E44112C7A8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4FD5-B3EE-4474-8A34-690646B84809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CFE9-D338-4103-A194-E44112C7A8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4FD5-B3EE-4474-8A34-690646B84809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CFE9-D338-4103-A194-E44112C7A8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4FD5-B3EE-4474-8A34-690646B84809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CFE9-D338-4103-A194-E44112C7A8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84FD5-B3EE-4474-8A34-690646B84809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8CFE9-D338-4103-A194-E44112C7A8F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36815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Алкоголь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</a:t>
            </a:r>
            <a:r>
              <a:rPr lang="ru-RU" sz="3100" b="1" u="sng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близкий и опасный враг</a:t>
            </a:r>
            <a:endParaRPr lang="ru-RU" sz="3100" b="1" u="sng" dirty="0">
              <a:solidFill>
                <a:schemeClr val="accent3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Рисунок 4" descr="9cba1b320c2307f413ad01952537834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980728"/>
            <a:ext cx="1728192" cy="11015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276872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«алкоголизм — любая форма потребления алкоголя, которая превышает традиционную, принятую в обществе ''пищевую" норму или выходит за рамки социальных привычек данного общества</a:t>
            </a:r>
            <a:r>
              <a:rPr lang="ru-RU" sz="1600" dirty="0" smtClean="0"/>
              <a:t>»</a:t>
            </a:r>
          </a:p>
          <a:p>
            <a:endParaRPr lang="ru-RU" sz="1600" dirty="0" smtClean="0"/>
          </a:p>
          <a:p>
            <a:r>
              <a:rPr lang="ru-RU" sz="1600" dirty="0"/>
              <a:t>С</a:t>
            </a:r>
            <a:r>
              <a:rPr lang="ru-RU" sz="1600" dirty="0" smtClean="0"/>
              <a:t>реди </a:t>
            </a:r>
            <a:r>
              <a:rPr lang="ru-RU" sz="1600" dirty="0"/>
              <a:t>людей в возрасте 20-39 лет примерно 25% всех случаев смерти связаны с </a:t>
            </a:r>
            <a:r>
              <a:rPr lang="ru-RU" sz="1600" dirty="0" smtClean="0"/>
              <a:t>алкоголем</a:t>
            </a:r>
          </a:p>
          <a:p>
            <a:endParaRPr lang="ru-RU" sz="1600" dirty="0"/>
          </a:p>
          <a:p>
            <a:r>
              <a:rPr lang="ru-RU" sz="1600" dirty="0"/>
              <a:t>По данным ВОЗ потребление алкоголя с вредными последствиями приводит к 3 миллионам смертей </a:t>
            </a:r>
            <a:r>
              <a:rPr lang="ru-RU" sz="1600" dirty="0" smtClean="0"/>
              <a:t>ежегодно</a:t>
            </a:r>
          </a:p>
          <a:p>
            <a:pPr algn="r"/>
            <a:endParaRPr lang="ru-RU" sz="1600" dirty="0" smtClean="0"/>
          </a:p>
          <a:p>
            <a:pPr algn="r"/>
            <a:endParaRPr lang="ru-RU" sz="1600" dirty="0"/>
          </a:p>
          <a:p>
            <a:pPr algn="r"/>
            <a:endParaRPr lang="ru-RU" sz="1600" dirty="0" smtClean="0"/>
          </a:p>
          <a:p>
            <a:pPr algn="r"/>
            <a:r>
              <a:rPr lang="ru-RU" sz="1600" dirty="0" smtClean="0"/>
              <a:t>Пожив немало</a:t>
            </a:r>
            <a:r>
              <a:rPr lang="ru-RU" sz="1600" dirty="0"/>
              <a:t> и  познавши белый свет</a:t>
            </a:r>
            <a:br>
              <a:rPr lang="ru-RU" sz="1600" dirty="0"/>
            </a:br>
            <a:r>
              <a:rPr lang="ru-RU" sz="1600" dirty="0"/>
              <a:t>до этой истины я все таки дорос.</a:t>
            </a:r>
            <a:br>
              <a:rPr lang="ru-RU" sz="1600" dirty="0"/>
            </a:br>
            <a:r>
              <a:rPr lang="ru-RU" sz="1600" dirty="0"/>
              <a:t>Не помогает алкоголь найти ответ.</a:t>
            </a:r>
            <a:br>
              <a:rPr lang="ru-RU" sz="1600" dirty="0"/>
            </a:br>
            <a:r>
              <a:rPr lang="ru-RU" sz="1600" dirty="0"/>
              <a:t>Но позволяет без труда забыть вопрос</a:t>
            </a:r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/>
          </a:p>
        </p:txBody>
      </p:sp>
      <p:pic>
        <p:nvPicPr>
          <p:cNvPr id="12" name="Рисунок 11" descr="наркология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149079"/>
            <a:ext cx="3816424" cy="25432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363272" cy="401845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  <a:t>Профилактика со стороны государства: </a:t>
            </a:r>
            <a:b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-запрет продажи алкогольной продукции детям моложе 18 лет;</a:t>
            </a:r>
            <a:b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- запрет рекламирования пива по телевидению до 21:00; </a:t>
            </a:r>
            <a:b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предусмотрение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строгой уголовной ответственности за вовлечение несовершеннолетних в пьянство, доведение до состояния алкогольного опьянения;</a:t>
            </a:r>
            <a:b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- запрет приема несовершеннолетних на работу, связанную с производством, хранением и торговлей спиртными напитками;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6923112" cy="2650306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pic>
        <p:nvPicPr>
          <p:cNvPr id="3" name="Рисунок 2" descr="1621621733_14-phonoteka_org-p-fon-dlya-prezentatsii-alkogolizm-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2132856"/>
            <a:ext cx="4221088" cy="42210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020272" cy="468052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ВЛИЯНИЕ ЭТАНОЛА НА ОРГАНЫ И СИСТЕМЫ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Головной мозг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приводит к уменьшению объёма головного мозга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-может возникнуть разрыв капилляров головного мозга               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вызывает гибель нейронов головного мозга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endParaRPr lang="ru-RU" sz="1400" dirty="0"/>
          </a:p>
        </p:txBody>
      </p:sp>
      <p:pic>
        <p:nvPicPr>
          <p:cNvPr id="4" name="Рисунок 3" descr="c76a13eccdf1477992f9b55137779909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852936"/>
            <a:ext cx="6132173" cy="4005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840760" cy="3240360"/>
          </a:xfrm>
        </p:spPr>
        <p:txBody>
          <a:bodyPr>
            <a:noAutofit/>
          </a:bodyPr>
          <a:lstStyle/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ЖКТ</a:t>
            </a:r>
            <a:br>
              <a:rPr lang="ru-RU" sz="20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-вероятность развития гастрита и язвы желудка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длительное употребление алкоголя может вызвать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рак желудка</a:t>
            </a:r>
            <a:br>
              <a:rPr lang="ru-RU" sz="20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риск развития 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синдрома </a:t>
            </a:r>
            <a:r>
              <a:rPr lang="ru-RU" sz="2000" u="sng" dirty="0" err="1" smtClean="0">
                <a:latin typeface="Times New Roman" pitchFamily="18" charset="0"/>
                <a:cs typeface="Times New Roman" pitchFamily="18" charset="0"/>
              </a:rPr>
              <a:t>Мелори-Вейса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образование острых линейных разрывов слизистой оболочки брюшного отдела пищевода и кардиального отдела желудка при рецидивирующей рвоте, сопровождающиеся кровотечением)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u="sng" dirty="0" smtClean="0">
                <a:latin typeface="Times New Roman" pitchFamily="18" charset="0"/>
                <a:cs typeface="Times New Roman" pitchFamily="18" charset="0"/>
              </a:rPr>
            </a:br>
            <a:endParaRPr lang="ru-RU" sz="1200" dirty="0"/>
          </a:p>
        </p:txBody>
      </p:sp>
      <p:pic>
        <p:nvPicPr>
          <p:cNvPr id="3" name="Рисунок 2" descr="1-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212976"/>
            <a:ext cx="4032448" cy="33962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2223120"/>
          </a:xfrm>
        </p:spPr>
        <p:txBody>
          <a:bodyPr>
            <a:normAutofit fontScale="90000"/>
          </a:bodyPr>
          <a:lstStyle/>
          <a:p>
            <a:r>
              <a:rPr lang="ru-RU" sz="2700" u="sng" dirty="0" smtClean="0">
                <a:latin typeface="Times New Roman" pitchFamily="18" charset="0"/>
                <a:cs typeface="Times New Roman" pitchFamily="18" charset="0"/>
              </a:rPr>
              <a:t>Печень</a:t>
            </a:r>
            <a:br>
              <a:rPr lang="ru-RU" sz="27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-Может развиваться алкогольный гепатит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u="sng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Множественные очаги некрозов ведут к фиброзу и, в конечном итоге, циррозу печени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  <p:pic>
        <p:nvPicPr>
          <p:cNvPr id="3" name="Рисунок 2" descr="ae49c71489bac95dd94f3f91ee94ab95.jp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204864"/>
            <a:ext cx="6762750" cy="44767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146250"/>
          </a:xfrm>
        </p:spPr>
        <p:txBody>
          <a:bodyPr>
            <a:noAutofit/>
          </a:bodyPr>
          <a:lstStyle/>
          <a:p>
            <a:r>
              <a:rPr lang="ru-RU" sz="1800" u="sng" dirty="0" err="1" smtClean="0">
                <a:latin typeface="Times New Roman" pitchFamily="18" charset="0"/>
                <a:cs typeface="Times New Roman" pitchFamily="18" charset="0"/>
              </a:rPr>
              <a:t>Сердечно-сосудистая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 система</a:t>
            </a:r>
            <a:br>
              <a:rPr lang="ru-RU" sz="1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Этанол может вызывать остановку сердца</a:t>
            </a:r>
            <a:r>
              <a:rPr lang="ru-RU" sz="1800" u="sng" baseline="30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u="sng" baseline="30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иск развития 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артериальной гипертензии</a:t>
            </a:r>
            <a:br>
              <a:rPr lang="ru-RU" sz="1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Спазм коронарных сосудов, нарушение ритма сердечных сокращений</a:t>
            </a:r>
            <a:endParaRPr lang="ru-RU" sz="1800" dirty="0"/>
          </a:p>
        </p:txBody>
      </p:sp>
      <p:pic>
        <p:nvPicPr>
          <p:cNvPr id="3" name="Рисунок 2" descr="word-image-136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204864"/>
            <a:ext cx="5857456" cy="439309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Беременность и алкоголь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052736"/>
            <a:ext cx="9144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/>
              <a:t>К факторам риска, способствующих развитию осложнений относятся:</a:t>
            </a:r>
            <a:endParaRPr lang="ru-RU" u="sng" dirty="0"/>
          </a:p>
          <a:p>
            <a:r>
              <a:rPr lang="ru-RU" dirty="0" smtClean="0"/>
              <a:t>-Количество </a:t>
            </a:r>
            <a:r>
              <a:rPr lang="ru-RU" dirty="0"/>
              <a:t>доз, выпиваемых за один раз.</a:t>
            </a:r>
          </a:p>
          <a:p>
            <a:r>
              <a:rPr lang="ru-RU" dirty="0" smtClean="0"/>
              <a:t>-Частота </a:t>
            </a:r>
            <a:r>
              <a:rPr lang="ru-RU" dirty="0"/>
              <a:t>употребления.</a:t>
            </a:r>
          </a:p>
          <a:p>
            <a:r>
              <a:rPr lang="ru-RU" dirty="0" smtClean="0"/>
              <a:t>-Триместр </a:t>
            </a:r>
            <a:r>
              <a:rPr lang="ru-RU" dirty="0"/>
              <a:t>на котором принимается спиртное</a:t>
            </a:r>
            <a:r>
              <a:rPr lang="ru-RU" dirty="0" smtClean="0"/>
              <a:t>.</a:t>
            </a:r>
          </a:p>
          <a:p>
            <a:pPr algn="ctr"/>
            <a:endParaRPr lang="ru-RU" sz="2000" b="1" u="sng" dirty="0" smtClean="0"/>
          </a:p>
          <a:p>
            <a:pPr algn="ctr"/>
            <a:endParaRPr lang="ru-RU" sz="2000" b="1" u="sng" dirty="0"/>
          </a:p>
          <a:p>
            <a:pPr algn="ctr"/>
            <a:r>
              <a:rPr lang="ru-RU" sz="2000" b="1" u="sng" dirty="0" smtClean="0"/>
              <a:t>Алкоголизм </a:t>
            </a:r>
            <a:r>
              <a:rPr lang="ru-RU" sz="2000" b="1" u="sng" dirty="0"/>
              <a:t>во время беременности вызывает:</a:t>
            </a:r>
          </a:p>
          <a:p>
            <a:r>
              <a:rPr lang="ru-RU" dirty="0" smtClean="0"/>
              <a:t>-угрозу </a:t>
            </a:r>
            <a:r>
              <a:rPr lang="ru-RU" dirty="0"/>
              <a:t>прерывания на протяжении всего срока;</a:t>
            </a:r>
          </a:p>
          <a:p>
            <a:r>
              <a:rPr lang="ru-RU" dirty="0" smtClean="0"/>
              <a:t>-маловодие</a:t>
            </a:r>
            <a:r>
              <a:rPr lang="ru-RU" dirty="0"/>
              <a:t>;</a:t>
            </a:r>
          </a:p>
          <a:p>
            <a:r>
              <a:rPr lang="ru-RU" dirty="0" smtClean="0"/>
              <a:t>-преждевременное </a:t>
            </a:r>
            <a:r>
              <a:rPr lang="ru-RU" dirty="0"/>
              <a:t>излитие околоплодных вод;</a:t>
            </a:r>
          </a:p>
          <a:p>
            <a:r>
              <a:rPr lang="ru-RU" dirty="0" smtClean="0"/>
              <a:t>-стремительные </a:t>
            </a:r>
            <a:r>
              <a:rPr lang="ru-RU" dirty="0"/>
              <a:t>роды;</a:t>
            </a:r>
          </a:p>
          <a:p>
            <a:r>
              <a:rPr lang="ru-RU" dirty="0" smtClean="0"/>
              <a:t>-травматизм</a:t>
            </a:r>
            <a:r>
              <a:rPr lang="ru-RU" dirty="0"/>
              <a:t>;</a:t>
            </a:r>
          </a:p>
          <a:p>
            <a:r>
              <a:rPr lang="ru-RU" dirty="0" smtClean="0"/>
              <a:t>-антенатальную </a:t>
            </a:r>
            <a:r>
              <a:rPr lang="ru-RU" dirty="0"/>
              <a:t>гибель плода.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 descr="08cda59009f5cfe102da99839c11dbd7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4005064"/>
            <a:ext cx="4032210" cy="268948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363272" cy="106613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Подростковый алкоголизм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980728"/>
            <a:ext cx="84969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- 91% семей где подростки часто употребляют алкоголь, социально неустойчивые семьи. </a:t>
            </a:r>
          </a:p>
          <a:p>
            <a:pPr algn="just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- в  54,1% семей подростков, часто употребляющих алкоголь, родители имеют только начальное или неполное среднее образование.</a:t>
            </a:r>
          </a:p>
          <a:p>
            <a:pPr algn="just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  - 76,9% подростков, употребляющих алкоголь, учатся плохо, 23% посредственно </a:t>
            </a:r>
          </a:p>
          <a:p>
            <a:pPr algn="just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 Около половины подростков, </a:t>
            </a:r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употребляющих алкоголь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, читают мало книг, причем 19% из них не читают книг вообще. И это в тот возрастной период, когда интенсивность чтения у человека наибольшая. По 5-6 книг в месяц читают 5,7% подростков, но по содержанию это </a:t>
            </a:r>
            <a:r>
              <a:rPr lang="ru-RU" dirty="0" err="1" smtClean="0">
                <a:effectLst/>
                <a:latin typeface="Times New Roman" pitchFamily="18" charset="0"/>
                <a:cs typeface="Times New Roman" pitchFamily="18" charset="0"/>
              </a:rPr>
              <a:t>приключенческо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- детективное чтение.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Причины ранней алкоголизации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196752"/>
            <a:ext cx="849694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"алкогольное окружение"- которое составляют пьющие ближайшие родственники: отец, реже мать, иногда оба родителя". К ним могут присоединиться старшие братья или сестры.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1600" b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2."усиленные притязания на взрослость"- потребление алкоголя представляется им символом самостоятельности, мужества, средством самоутверждения. Этому способствует неосведомленность детей и подростков о свойствах алкоголя и трагических последствиях его потребления. </a:t>
            </a:r>
          </a:p>
          <a:p>
            <a:pPr algn="just">
              <a:buNone/>
            </a:pPr>
            <a:endParaRPr lang="ru-RU" sz="1600" b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3. " пример сверстников"-"уличная", "дворовая" компания, в которой обязательным элементом общения и времяпрепровождения является выпивка. В такой компании, часто неоднородной по возрасту, пьющие подростки имеют реальные возможности для самоутверждения, проникаются самоуважением, чего не в состоянии добиться ни в семье, ни в школе.</a:t>
            </a:r>
          </a:p>
          <a:p>
            <a:pPr algn="just">
              <a:buNone/>
            </a:pPr>
            <a:endParaRPr lang="ru-RU" sz="1600" b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4. "чрезмерная опека" - приводят к формированию у подростка комплекса таких черт характера, как безволие, зависимость, безответственность, неподготовленность к жизни. </a:t>
            </a:r>
          </a:p>
          <a:p>
            <a:pPr algn="just">
              <a:buNone/>
            </a:pPr>
            <a:endParaRPr lang="ru-RU" sz="1600" b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5. Особенности личности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850106"/>
          </a:xfrm>
        </p:spPr>
        <p:txBody>
          <a:bodyPr/>
          <a:lstStyle/>
          <a:p>
            <a:r>
              <a:rPr lang="ru-RU" dirty="0" smtClean="0"/>
              <a:t>Профилактика алкоголизма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412776"/>
            <a:ext cx="87484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Профилактика алкоголизма должна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начинаться, с детского и подросткового возраста, с формирования здоровой в психическом и физическом плане личности.</a:t>
            </a:r>
          </a:p>
          <a:p>
            <a:pPr>
              <a:buNone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		Профилактика детского и подросткового алкоголизма должна проходить одновременно в нескольких направлениях:</a:t>
            </a:r>
          </a:p>
          <a:p>
            <a:pPr>
              <a:buNone/>
            </a:pPr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		Профилактика алкоголизма на уровне семьи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-создание ЗОЖ;</a:t>
            </a:r>
          </a:p>
          <a:p>
            <a:pPr>
              <a:buNone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- отказ от злоупотребления алкоголем в семье;</a:t>
            </a:r>
          </a:p>
          <a:p>
            <a:pPr>
              <a:buNone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- рациональное питание;</a:t>
            </a:r>
          </a:p>
          <a:p>
            <a:pPr>
              <a:buNone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- соблюдение режима дня и сна;</a:t>
            </a:r>
          </a:p>
          <a:p>
            <a:pPr>
              <a:buNone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- антиалкогольное воспитание в семье;</a:t>
            </a:r>
          </a:p>
          <a:p>
            <a:pPr>
              <a:buNone/>
            </a:pPr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		Профилактика алкоголизма на уровне школы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- установление контакта учителя с учащимися;</a:t>
            </a:r>
          </a:p>
          <a:p>
            <a:pPr>
              <a:buNone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- приобщение к активному занятию физкультурой и спортом;</a:t>
            </a:r>
          </a:p>
          <a:p>
            <a:pPr>
              <a:buNone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- организованная работа школьного врача по профилактике алкоголизма, </a:t>
            </a:r>
          </a:p>
          <a:p>
            <a:pPr>
              <a:buNone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- осуществление санитарно-просветительской работы;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379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Алкоголь                      близкий и опасный враг</vt:lpstr>
      <vt:lpstr>ВЛИЯНИЕ ЭТАНОЛА НА ОРГАНЫ И СИСТЕМЫ   Головной мозг приводит к уменьшению объёма головного мозга -может возникнуть разрыв капилляров головного мозга                 вызывает гибель нейронов головного мозга   </vt:lpstr>
      <vt:lpstr>ЖКТ  -вероятность развития гастрита и язвы желудка -длительное употребление алкоголя может вызвать рак желудка -риск развития синдрома Мелори-Вейса(образование острых линейных разрывов слизистой оболочки брюшного отдела пищевода и кардиального отдела желудка при рецидивирующей рвоте, сопровождающиеся кровотечением)  </vt:lpstr>
      <vt:lpstr>Печень  -Может развиваться алкогольный гепатит -Множественные очаги некрозов ведут к фиброзу и, в конечном итоге, циррозу печени   </vt:lpstr>
      <vt:lpstr>Сердечно-сосудистая система  Этанол может вызывать остановку сердца Риск развития артериальной гипертензии Спазм коронарных сосудов, нарушение ритма сердечных сокращений</vt:lpstr>
      <vt:lpstr>Беременность и алкоголь </vt:lpstr>
      <vt:lpstr>Подростковый алкоголизм</vt:lpstr>
      <vt:lpstr>Причины ранней алкоголизации</vt:lpstr>
      <vt:lpstr>Профилактика алкоголизма</vt:lpstr>
      <vt:lpstr>Профилактика со стороны государства:  -запрет продажи алкогольной продукции детям моложе 18 лет; - запрет рекламирования пива по телевидению до 21:00;  -предусмотрение строгой уголовной ответственности за вовлечение несовершеннолетних в пьянство, доведение до состояния алкогольного опьянения; - запрет приема несовершеннолетних на работу, связанную с производством, хранением и торговлей спиртными напитками; </vt:lpstr>
      <vt:lpstr>Спасибо за внимание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Алкоголь                      близкий и опасный враг</dc:title>
  <dc:creator>Друг</dc:creator>
  <cp:lastModifiedBy>Друг</cp:lastModifiedBy>
  <cp:revision>13</cp:revision>
  <dcterms:created xsi:type="dcterms:W3CDTF">2022-10-14T08:48:05Z</dcterms:created>
  <dcterms:modified xsi:type="dcterms:W3CDTF">2022-10-14T12:14:17Z</dcterms:modified>
</cp:coreProperties>
</file>