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glb" ContentType="model/gltf.binary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1" r:id="rId2"/>
  </p:sldMasterIdLst>
  <p:notesMasterIdLst>
    <p:notesMasterId r:id="rId36"/>
  </p:notesMasterIdLst>
  <p:sldIdLst>
    <p:sldId id="357" r:id="rId3"/>
    <p:sldId id="362" r:id="rId4"/>
    <p:sldId id="363" r:id="rId5"/>
    <p:sldId id="377" r:id="rId6"/>
    <p:sldId id="327" r:id="rId7"/>
    <p:sldId id="287" r:id="rId8"/>
    <p:sldId id="364" r:id="rId9"/>
    <p:sldId id="359" r:id="rId10"/>
    <p:sldId id="322" r:id="rId11"/>
    <p:sldId id="365" r:id="rId12"/>
    <p:sldId id="366" r:id="rId13"/>
    <p:sldId id="367" r:id="rId14"/>
    <p:sldId id="354" r:id="rId15"/>
    <p:sldId id="351" r:id="rId16"/>
    <p:sldId id="330" r:id="rId17"/>
    <p:sldId id="352" r:id="rId18"/>
    <p:sldId id="301" r:id="rId19"/>
    <p:sldId id="378" r:id="rId20"/>
    <p:sldId id="353" r:id="rId21"/>
    <p:sldId id="368" r:id="rId22"/>
    <p:sldId id="262" r:id="rId23"/>
    <p:sldId id="374" r:id="rId24"/>
    <p:sldId id="375" r:id="rId25"/>
    <p:sldId id="376" r:id="rId26"/>
    <p:sldId id="320" r:id="rId27"/>
    <p:sldId id="369" r:id="rId28"/>
    <p:sldId id="370" r:id="rId29"/>
    <p:sldId id="371" r:id="rId30"/>
    <p:sldId id="372" r:id="rId31"/>
    <p:sldId id="373" r:id="rId32"/>
    <p:sldId id="310" r:id="rId33"/>
    <p:sldId id="361" r:id="rId34"/>
    <p:sldId id="360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86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2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A51D1-0512-4C05-9729-3B8301DC0F44}" type="doc">
      <dgm:prSet loTypeId="urn:microsoft.com/office/officeart/2005/8/layout/h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7643D63-940C-43C4-BCFB-98D532AA2CE2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1-этап диспансеризации</a:t>
          </a:r>
        </a:p>
      </dgm:t>
    </dgm:pt>
    <dgm:pt modelId="{81031D33-CBFF-4212-A685-2866ACFD3570}" type="parTrans" cxnId="{44D73D55-E062-4C6A-B317-B0C7D6285D8A}">
      <dgm:prSet/>
      <dgm:spPr/>
      <dgm:t>
        <a:bodyPr/>
        <a:lstStyle/>
        <a:p>
          <a:endParaRPr lang="ru-RU"/>
        </a:p>
      </dgm:t>
    </dgm:pt>
    <dgm:pt modelId="{5A8FEEB1-8172-448A-825F-9C4CD2F79AFF}" type="sibTrans" cxnId="{44D73D55-E062-4C6A-B317-B0C7D6285D8A}">
      <dgm:prSet/>
      <dgm:spPr/>
      <dgm:t>
        <a:bodyPr/>
        <a:lstStyle/>
        <a:p>
          <a:endParaRPr lang="ru-RU" dirty="0"/>
        </a:p>
      </dgm:t>
    </dgm:pt>
    <dgm:pt modelId="{F3385327-2BE6-49F5-B99B-030FCA836D99}">
      <dgm:prSet phldrT="[Текст]" custT="1"/>
      <dgm:spPr/>
      <dgm:t>
        <a:bodyPr/>
        <a:lstStyle/>
        <a:p>
          <a:r>
            <a:rPr lang="ru-RU" sz="1800" b="1" dirty="0"/>
            <a:t>Проведение</a:t>
          </a:r>
          <a:r>
            <a:rPr lang="ru-RU" sz="1800" b="1" baseline="0" dirty="0"/>
            <a:t> ПМО</a:t>
          </a:r>
          <a:endParaRPr lang="ru-RU" sz="1800" b="1" dirty="0"/>
        </a:p>
      </dgm:t>
    </dgm:pt>
    <dgm:pt modelId="{4DEDD739-B26B-4B3A-BF14-C2DF90799BD3}" type="parTrans" cxnId="{26BA0A22-97A2-4082-9309-4998AAB5F68A}">
      <dgm:prSet/>
      <dgm:spPr/>
      <dgm:t>
        <a:bodyPr/>
        <a:lstStyle/>
        <a:p>
          <a:endParaRPr lang="ru-RU"/>
        </a:p>
      </dgm:t>
    </dgm:pt>
    <dgm:pt modelId="{1231BA7E-EFCA-43F3-A16E-0F40AD8F1B72}" type="sibTrans" cxnId="{26BA0A22-97A2-4082-9309-4998AAB5F68A}">
      <dgm:prSet/>
      <dgm:spPr/>
      <dgm:t>
        <a:bodyPr/>
        <a:lstStyle/>
        <a:p>
          <a:endParaRPr lang="ru-RU"/>
        </a:p>
      </dgm:t>
    </dgm:pt>
    <dgm:pt modelId="{F4135295-94F0-4A06-B4D7-26AAB50910ED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этап диспансеризации</a:t>
          </a:r>
        </a:p>
      </dgm:t>
    </dgm:pt>
    <dgm:pt modelId="{DCFF4BFC-0F8F-4C79-86F7-59701B7D9E3D}" type="parTrans" cxnId="{851D6F2B-C4EC-4F2A-A1FC-03EC46DB1E39}">
      <dgm:prSet/>
      <dgm:spPr/>
      <dgm:t>
        <a:bodyPr/>
        <a:lstStyle/>
        <a:p>
          <a:endParaRPr lang="ru-RU"/>
        </a:p>
      </dgm:t>
    </dgm:pt>
    <dgm:pt modelId="{205A6648-4FB2-4E40-A813-1CFB54835137}" type="sibTrans" cxnId="{851D6F2B-C4EC-4F2A-A1FC-03EC46DB1E39}">
      <dgm:prSet/>
      <dgm:spPr/>
      <dgm:t>
        <a:bodyPr/>
        <a:lstStyle/>
        <a:p>
          <a:endParaRPr lang="ru-RU"/>
        </a:p>
      </dgm:t>
    </dgm:pt>
    <dgm:pt modelId="{4651721E-F083-41A8-B73C-4EE892DC422A}">
      <dgm:prSet phldrT="[Текст]" custT="1"/>
      <dgm:spPr/>
      <dgm:t>
        <a:bodyPr/>
        <a:lstStyle/>
        <a:p>
          <a:r>
            <a:rPr lang="ru-RU" sz="1800" b="1" dirty="0"/>
            <a:t>Проведение дополнительных исследований по показаниям, выявленным на первом этапе</a:t>
          </a:r>
        </a:p>
      </dgm:t>
    </dgm:pt>
    <dgm:pt modelId="{D9A9B6C7-3FB4-4A49-AF86-0A3CA13F0D30}" type="parTrans" cxnId="{817BDEF1-5C0C-4896-A6E7-60915A181922}">
      <dgm:prSet/>
      <dgm:spPr/>
      <dgm:t>
        <a:bodyPr/>
        <a:lstStyle/>
        <a:p>
          <a:endParaRPr lang="ru-RU"/>
        </a:p>
      </dgm:t>
    </dgm:pt>
    <dgm:pt modelId="{A0A9665D-BBE1-4C6E-AE74-F34FF25E0529}" type="sibTrans" cxnId="{817BDEF1-5C0C-4896-A6E7-60915A181922}">
      <dgm:prSet/>
      <dgm:spPr/>
      <dgm:t>
        <a:bodyPr/>
        <a:lstStyle/>
        <a:p>
          <a:endParaRPr lang="ru-RU"/>
        </a:p>
      </dgm:t>
    </dgm:pt>
    <dgm:pt modelId="{BD952805-2CF3-4403-A429-1EB16865CE69}">
      <dgm:prSet phldrT="[Текст]" custT="1"/>
      <dgm:spPr/>
      <dgm:t>
        <a:bodyPr/>
        <a:lstStyle/>
        <a:p>
          <a:r>
            <a:rPr lang="ru-RU" sz="1800" b="1" dirty="0"/>
            <a:t>Проведение </a:t>
          </a:r>
          <a:r>
            <a:rPr lang="ru-RU" sz="1800" b="1" dirty="0" err="1"/>
            <a:t>онкоскрининга</a:t>
          </a:r>
          <a:endParaRPr lang="ru-RU" sz="1800" b="1" dirty="0"/>
        </a:p>
      </dgm:t>
    </dgm:pt>
    <dgm:pt modelId="{0D99B9D9-8CAA-4C35-A51E-39F856C30D75}" type="parTrans" cxnId="{1ABB2A99-CF69-477A-9B7D-9E22B8350163}">
      <dgm:prSet/>
      <dgm:spPr/>
      <dgm:t>
        <a:bodyPr/>
        <a:lstStyle/>
        <a:p>
          <a:endParaRPr lang="ru-RU"/>
        </a:p>
      </dgm:t>
    </dgm:pt>
    <dgm:pt modelId="{CBEC1063-6E0D-4F6B-B7B6-8DE0FEE4DD79}" type="sibTrans" cxnId="{1ABB2A99-CF69-477A-9B7D-9E22B8350163}">
      <dgm:prSet/>
      <dgm:spPr/>
      <dgm:t>
        <a:bodyPr/>
        <a:lstStyle/>
        <a:p>
          <a:endParaRPr lang="ru-RU"/>
        </a:p>
      </dgm:t>
    </dgm:pt>
    <dgm:pt modelId="{A6F5BDCC-C1ED-4D50-BD7A-9CEB9279615F}">
      <dgm:prSet phldrT="[Текст]" custT="1"/>
      <dgm:spPr/>
      <dgm:t>
        <a:bodyPr/>
        <a:lstStyle/>
        <a:p>
          <a:r>
            <a:rPr lang="ru-RU" sz="1800" b="1" dirty="0"/>
            <a:t>Установление группы здоровья</a:t>
          </a:r>
        </a:p>
      </dgm:t>
    </dgm:pt>
    <dgm:pt modelId="{1F5C6BC4-DFD4-490F-BAD4-63BE1D1561AF}" type="parTrans" cxnId="{6F9D4881-0D36-4353-913E-C5F89CA8ABA1}">
      <dgm:prSet/>
      <dgm:spPr/>
      <dgm:t>
        <a:bodyPr/>
        <a:lstStyle/>
        <a:p>
          <a:endParaRPr lang="ru-RU"/>
        </a:p>
      </dgm:t>
    </dgm:pt>
    <dgm:pt modelId="{D9F023DB-AF35-4FAE-AA83-1E3E17F9BBF2}" type="sibTrans" cxnId="{6F9D4881-0D36-4353-913E-C5F89CA8ABA1}">
      <dgm:prSet/>
      <dgm:spPr/>
      <dgm:t>
        <a:bodyPr/>
        <a:lstStyle/>
        <a:p>
          <a:endParaRPr lang="ru-RU"/>
        </a:p>
      </dgm:t>
    </dgm:pt>
    <dgm:pt modelId="{AB65B460-4BE9-427E-B260-0FB53D770031}">
      <dgm:prSet phldrT="[Текст]" custT="1"/>
      <dgm:spPr/>
      <dgm:t>
        <a:bodyPr/>
        <a:lstStyle/>
        <a:p>
          <a:r>
            <a:rPr lang="ru-RU" sz="1800" b="1" dirty="0"/>
            <a:t>Уточнение диагноза</a:t>
          </a:r>
        </a:p>
      </dgm:t>
    </dgm:pt>
    <dgm:pt modelId="{8F05F40D-6EDF-4B7F-BCAC-F85F9EB2CB6A}" type="parTrans" cxnId="{2424A5B1-26E3-424F-8F98-606839BDE1CE}">
      <dgm:prSet/>
      <dgm:spPr/>
      <dgm:t>
        <a:bodyPr/>
        <a:lstStyle/>
        <a:p>
          <a:endParaRPr lang="ru-RU"/>
        </a:p>
      </dgm:t>
    </dgm:pt>
    <dgm:pt modelId="{BED48B25-FEEF-447A-8170-6D39B4356AA2}" type="sibTrans" cxnId="{2424A5B1-26E3-424F-8F98-606839BDE1CE}">
      <dgm:prSet/>
      <dgm:spPr/>
      <dgm:t>
        <a:bodyPr/>
        <a:lstStyle/>
        <a:p>
          <a:endParaRPr lang="ru-RU"/>
        </a:p>
      </dgm:t>
    </dgm:pt>
    <dgm:pt modelId="{A29666F3-C9C9-4E4E-B999-8158E2B3B32E}">
      <dgm:prSet phldrT="[Текст]" custT="1"/>
      <dgm:spPr/>
      <dgm:t>
        <a:bodyPr/>
        <a:lstStyle/>
        <a:p>
          <a:r>
            <a:rPr lang="ru-RU" sz="1800" b="1" dirty="0"/>
            <a:t>Оценка сердечно-сосудистого риска </a:t>
          </a:r>
        </a:p>
      </dgm:t>
    </dgm:pt>
    <dgm:pt modelId="{10FCAD6C-A9DA-4AFA-9F35-13D00BBF611E}" type="parTrans" cxnId="{5B3904FD-8390-4FDA-860B-9C3D0AE5184E}">
      <dgm:prSet/>
      <dgm:spPr/>
      <dgm:t>
        <a:bodyPr/>
        <a:lstStyle/>
        <a:p>
          <a:endParaRPr lang="ru-RU"/>
        </a:p>
      </dgm:t>
    </dgm:pt>
    <dgm:pt modelId="{0C920A01-0A1A-4C15-82E2-24931E2FD60F}" type="sibTrans" cxnId="{5B3904FD-8390-4FDA-860B-9C3D0AE5184E}">
      <dgm:prSet/>
      <dgm:spPr/>
      <dgm:t>
        <a:bodyPr/>
        <a:lstStyle/>
        <a:p>
          <a:endParaRPr lang="ru-RU"/>
        </a:p>
      </dgm:t>
    </dgm:pt>
    <dgm:pt modelId="{FD01BAA7-892E-419A-93E4-1CABFECEF15C}" type="pres">
      <dgm:prSet presAssocID="{379A51D1-0512-4C05-9729-3B8301DC0F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D7AC8-4B81-482B-B98D-13682EC3F74D}" type="pres">
      <dgm:prSet presAssocID="{379A51D1-0512-4C05-9729-3B8301DC0F44}" presName="tSp" presStyleCnt="0"/>
      <dgm:spPr/>
    </dgm:pt>
    <dgm:pt modelId="{602AB773-7FF6-4F0D-9B20-B89721F0163F}" type="pres">
      <dgm:prSet presAssocID="{379A51D1-0512-4C05-9729-3B8301DC0F44}" presName="bSp" presStyleCnt="0"/>
      <dgm:spPr/>
    </dgm:pt>
    <dgm:pt modelId="{CF9F28DB-8DC4-4559-A83E-B508566D767B}" type="pres">
      <dgm:prSet presAssocID="{379A51D1-0512-4C05-9729-3B8301DC0F44}" presName="process" presStyleCnt="0"/>
      <dgm:spPr/>
    </dgm:pt>
    <dgm:pt modelId="{9256E552-C7AD-40C3-980E-79187935AD87}" type="pres">
      <dgm:prSet presAssocID="{67643D63-940C-43C4-BCFB-98D532AA2CE2}" presName="composite1" presStyleCnt="0"/>
      <dgm:spPr/>
    </dgm:pt>
    <dgm:pt modelId="{CDC7C192-DE93-4A7F-8147-ACB8C4333A6A}" type="pres">
      <dgm:prSet presAssocID="{67643D63-940C-43C4-BCFB-98D532AA2CE2}" presName="dummyNode1" presStyleLbl="node1" presStyleIdx="0" presStyleCnt="2"/>
      <dgm:spPr/>
    </dgm:pt>
    <dgm:pt modelId="{85E71CD8-A77C-4726-9B6C-EF8E58A61BF1}" type="pres">
      <dgm:prSet presAssocID="{67643D63-940C-43C4-BCFB-98D532AA2CE2}" presName="childNode1" presStyleLbl="bgAcc1" presStyleIdx="0" presStyleCnt="2" custScaleX="126569" custScaleY="132341" custLinFactNeighborX="-795" custLinFactNeighborY="-1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0DFD3-019A-42F7-99F3-9A277D6CB99E}" type="pres">
      <dgm:prSet presAssocID="{67643D63-940C-43C4-BCFB-98D532AA2CE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C761F-83EA-42D9-919A-41D0A2A22E26}" type="pres">
      <dgm:prSet presAssocID="{67643D63-940C-43C4-BCFB-98D532AA2CE2}" presName="parentNode1" presStyleLbl="node1" presStyleIdx="0" presStyleCnt="2" custLinFactNeighborX="6712" custLinFactNeighborY="76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944E3-3A55-48EB-A497-5CFC3EC1B24C}" type="pres">
      <dgm:prSet presAssocID="{67643D63-940C-43C4-BCFB-98D532AA2CE2}" presName="connSite1" presStyleCnt="0"/>
      <dgm:spPr/>
    </dgm:pt>
    <dgm:pt modelId="{DAC898EE-348E-44CA-8613-59ACB93DD4B1}" type="pres">
      <dgm:prSet presAssocID="{5A8FEEB1-8172-448A-825F-9C4CD2F79AFF}" presName="Name9" presStyleLbl="sibTrans2D1" presStyleIdx="0" presStyleCnt="1" custScaleX="125366" custLinFactNeighborX="24929" custLinFactNeighborY="-5151"/>
      <dgm:spPr/>
      <dgm:t>
        <a:bodyPr/>
        <a:lstStyle/>
        <a:p>
          <a:endParaRPr lang="ru-RU"/>
        </a:p>
      </dgm:t>
    </dgm:pt>
    <dgm:pt modelId="{B92FC509-8D12-4C66-8311-BBCEE03EEFB9}" type="pres">
      <dgm:prSet presAssocID="{F4135295-94F0-4A06-B4D7-26AAB50910ED}" presName="composite2" presStyleCnt="0"/>
      <dgm:spPr/>
    </dgm:pt>
    <dgm:pt modelId="{F0CB08BD-2536-415E-AD00-C49EEA998FD8}" type="pres">
      <dgm:prSet presAssocID="{F4135295-94F0-4A06-B4D7-26AAB50910ED}" presName="dummyNode2" presStyleLbl="node1" presStyleIdx="0" presStyleCnt="2"/>
      <dgm:spPr/>
    </dgm:pt>
    <dgm:pt modelId="{543D0303-11A9-47C8-8F8F-FEB753C38714}" type="pres">
      <dgm:prSet presAssocID="{F4135295-94F0-4A06-B4D7-26AAB50910ED}" presName="childNode2" presStyleLbl="bgAcc1" presStyleIdx="1" presStyleCnt="2" custScaleX="128972" custScaleY="138926" custLinFactNeighborX="11789" custLinFactNeighborY="-1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BB226-5BB3-432F-A92F-8FFAB563EFEF}" type="pres">
      <dgm:prSet presAssocID="{F4135295-94F0-4A06-B4D7-26AAB50910ED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4EB1E-111C-4C88-935C-445AE50762FB}" type="pres">
      <dgm:prSet presAssocID="{F4135295-94F0-4A06-B4D7-26AAB50910ED}" presName="parentNode2" presStyleLbl="node1" presStyleIdx="1" presStyleCnt="2" custLinFactNeighborX="22778" custLinFactNeighborY="-515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80CC3-89D1-4E32-BCAB-2F4E428D64B9}" type="pres">
      <dgm:prSet presAssocID="{F4135295-94F0-4A06-B4D7-26AAB50910ED}" presName="connSite2" presStyleCnt="0"/>
      <dgm:spPr/>
    </dgm:pt>
  </dgm:ptLst>
  <dgm:cxnLst>
    <dgm:cxn modelId="{2C70F831-0C24-4926-98E0-CE358B2CAC35}" type="presOf" srcId="{BD952805-2CF3-4403-A429-1EB16865CE69}" destId="{85E71CD8-A77C-4726-9B6C-EF8E58A61BF1}" srcOrd="0" destOrd="1" presId="urn:microsoft.com/office/officeart/2005/8/layout/hProcess4"/>
    <dgm:cxn modelId="{60477124-F292-46EE-81C9-28575AD9A49A}" type="presOf" srcId="{A29666F3-C9C9-4E4E-B999-8158E2B3B32E}" destId="{85E71CD8-A77C-4726-9B6C-EF8E58A61BF1}" srcOrd="0" destOrd="2" presId="urn:microsoft.com/office/officeart/2005/8/layout/hProcess4"/>
    <dgm:cxn modelId="{85B3DB09-B5A1-4989-96B6-D30CE3566CD8}" type="presOf" srcId="{A6F5BDCC-C1ED-4D50-BD7A-9CEB9279615F}" destId="{85E71CD8-A77C-4726-9B6C-EF8E58A61BF1}" srcOrd="0" destOrd="3" presId="urn:microsoft.com/office/officeart/2005/8/layout/hProcess4"/>
    <dgm:cxn modelId="{E2DCF474-33F1-4DBD-9159-E5C1DD3B4A87}" type="presOf" srcId="{379A51D1-0512-4C05-9729-3B8301DC0F44}" destId="{FD01BAA7-892E-419A-93E4-1CABFECEF15C}" srcOrd="0" destOrd="0" presId="urn:microsoft.com/office/officeart/2005/8/layout/hProcess4"/>
    <dgm:cxn modelId="{08B93E6F-3B84-43E9-9CE0-196FA8EDF8D3}" type="presOf" srcId="{F3385327-2BE6-49F5-B99B-030FCA836D99}" destId="{85E71CD8-A77C-4726-9B6C-EF8E58A61BF1}" srcOrd="0" destOrd="0" presId="urn:microsoft.com/office/officeart/2005/8/layout/hProcess4"/>
    <dgm:cxn modelId="{1ABB2A99-CF69-477A-9B7D-9E22B8350163}" srcId="{67643D63-940C-43C4-BCFB-98D532AA2CE2}" destId="{BD952805-2CF3-4403-A429-1EB16865CE69}" srcOrd="1" destOrd="0" parTransId="{0D99B9D9-8CAA-4C35-A51E-39F856C30D75}" sibTransId="{CBEC1063-6E0D-4F6B-B7B6-8DE0FEE4DD79}"/>
    <dgm:cxn modelId="{0B17C14A-ADC3-4BAE-9A36-372A9E1CF1C4}" type="presOf" srcId="{A6F5BDCC-C1ED-4D50-BD7A-9CEB9279615F}" destId="{DA20DFD3-019A-42F7-99F3-9A277D6CB99E}" srcOrd="1" destOrd="3" presId="urn:microsoft.com/office/officeart/2005/8/layout/hProcess4"/>
    <dgm:cxn modelId="{78C0AFB7-F752-4E8C-871E-5B4D9BF104A8}" type="presOf" srcId="{AB65B460-4BE9-427E-B260-0FB53D770031}" destId="{E07BB226-5BB3-432F-A92F-8FFAB563EFEF}" srcOrd="1" destOrd="1" presId="urn:microsoft.com/office/officeart/2005/8/layout/hProcess4"/>
    <dgm:cxn modelId="{48EC232B-738A-446E-A641-1582245B2F18}" type="presOf" srcId="{5A8FEEB1-8172-448A-825F-9C4CD2F79AFF}" destId="{DAC898EE-348E-44CA-8613-59ACB93DD4B1}" srcOrd="0" destOrd="0" presId="urn:microsoft.com/office/officeart/2005/8/layout/hProcess4"/>
    <dgm:cxn modelId="{8A79F141-F736-46EC-8C7B-5C9D59F353E4}" type="presOf" srcId="{4651721E-F083-41A8-B73C-4EE892DC422A}" destId="{E07BB226-5BB3-432F-A92F-8FFAB563EFEF}" srcOrd="1" destOrd="0" presId="urn:microsoft.com/office/officeart/2005/8/layout/hProcess4"/>
    <dgm:cxn modelId="{817BDEF1-5C0C-4896-A6E7-60915A181922}" srcId="{F4135295-94F0-4A06-B4D7-26AAB50910ED}" destId="{4651721E-F083-41A8-B73C-4EE892DC422A}" srcOrd="0" destOrd="0" parTransId="{D9A9B6C7-3FB4-4A49-AF86-0A3CA13F0D30}" sibTransId="{A0A9665D-BBE1-4C6E-AE74-F34FF25E0529}"/>
    <dgm:cxn modelId="{1A6EABD7-5095-48D1-8B40-ED247A6F8EBC}" type="presOf" srcId="{F3385327-2BE6-49F5-B99B-030FCA836D99}" destId="{DA20DFD3-019A-42F7-99F3-9A277D6CB99E}" srcOrd="1" destOrd="0" presId="urn:microsoft.com/office/officeart/2005/8/layout/hProcess4"/>
    <dgm:cxn modelId="{2424A5B1-26E3-424F-8F98-606839BDE1CE}" srcId="{F4135295-94F0-4A06-B4D7-26AAB50910ED}" destId="{AB65B460-4BE9-427E-B260-0FB53D770031}" srcOrd="1" destOrd="0" parTransId="{8F05F40D-6EDF-4B7F-BCAC-F85F9EB2CB6A}" sibTransId="{BED48B25-FEEF-447A-8170-6D39B4356AA2}"/>
    <dgm:cxn modelId="{D4B4A8C3-F6A3-4CCD-B1AB-42AFA1D9741A}" type="presOf" srcId="{BD952805-2CF3-4403-A429-1EB16865CE69}" destId="{DA20DFD3-019A-42F7-99F3-9A277D6CB99E}" srcOrd="1" destOrd="1" presId="urn:microsoft.com/office/officeart/2005/8/layout/hProcess4"/>
    <dgm:cxn modelId="{B3ADBB07-1568-40B6-BAD9-8B700E13C455}" type="presOf" srcId="{67643D63-940C-43C4-BCFB-98D532AA2CE2}" destId="{FAEC761F-83EA-42D9-919A-41D0A2A22E26}" srcOrd="0" destOrd="0" presId="urn:microsoft.com/office/officeart/2005/8/layout/hProcess4"/>
    <dgm:cxn modelId="{5B3904FD-8390-4FDA-860B-9C3D0AE5184E}" srcId="{67643D63-940C-43C4-BCFB-98D532AA2CE2}" destId="{A29666F3-C9C9-4E4E-B999-8158E2B3B32E}" srcOrd="2" destOrd="0" parTransId="{10FCAD6C-A9DA-4AFA-9F35-13D00BBF611E}" sibTransId="{0C920A01-0A1A-4C15-82E2-24931E2FD60F}"/>
    <dgm:cxn modelId="{26BA0A22-97A2-4082-9309-4998AAB5F68A}" srcId="{67643D63-940C-43C4-BCFB-98D532AA2CE2}" destId="{F3385327-2BE6-49F5-B99B-030FCA836D99}" srcOrd="0" destOrd="0" parTransId="{4DEDD739-B26B-4B3A-BF14-C2DF90799BD3}" sibTransId="{1231BA7E-EFCA-43F3-A16E-0F40AD8F1B72}"/>
    <dgm:cxn modelId="{851D6F2B-C4EC-4F2A-A1FC-03EC46DB1E39}" srcId="{379A51D1-0512-4C05-9729-3B8301DC0F44}" destId="{F4135295-94F0-4A06-B4D7-26AAB50910ED}" srcOrd="1" destOrd="0" parTransId="{DCFF4BFC-0F8F-4C79-86F7-59701B7D9E3D}" sibTransId="{205A6648-4FB2-4E40-A813-1CFB54835137}"/>
    <dgm:cxn modelId="{44D73D55-E062-4C6A-B317-B0C7D6285D8A}" srcId="{379A51D1-0512-4C05-9729-3B8301DC0F44}" destId="{67643D63-940C-43C4-BCFB-98D532AA2CE2}" srcOrd="0" destOrd="0" parTransId="{81031D33-CBFF-4212-A685-2866ACFD3570}" sibTransId="{5A8FEEB1-8172-448A-825F-9C4CD2F79AFF}"/>
    <dgm:cxn modelId="{91166F41-59EC-4ABE-99A3-BD202C06B097}" type="presOf" srcId="{4651721E-F083-41A8-B73C-4EE892DC422A}" destId="{543D0303-11A9-47C8-8F8F-FEB753C38714}" srcOrd="0" destOrd="0" presId="urn:microsoft.com/office/officeart/2005/8/layout/hProcess4"/>
    <dgm:cxn modelId="{789A1D10-4CA5-4C91-B050-345AE840056C}" type="presOf" srcId="{AB65B460-4BE9-427E-B260-0FB53D770031}" destId="{543D0303-11A9-47C8-8F8F-FEB753C38714}" srcOrd="0" destOrd="1" presId="urn:microsoft.com/office/officeart/2005/8/layout/hProcess4"/>
    <dgm:cxn modelId="{EC6A143B-FFAC-4CE0-9E4F-81FBBFACD64A}" type="presOf" srcId="{A29666F3-C9C9-4E4E-B999-8158E2B3B32E}" destId="{DA20DFD3-019A-42F7-99F3-9A277D6CB99E}" srcOrd="1" destOrd="2" presId="urn:microsoft.com/office/officeart/2005/8/layout/hProcess4"/>
    <dgm:cxn modelId="{6F9D4881-0D36-4353-913E-C5F89CA8ABA1}" srcId="{67643D63-940C-43C4-BCFB-98D532AA2CE2}" destId="{A6F5BDCC-C1ED-4D50-BD7A-9CEB9279615F}" srcOrd="3" destOrd="0" parTransId="{1F5C6BC4-DFD4-490F-BAD4-63BE1D1561AF}" sibTransId="{D9F023DB-AF35-4FAE-AA83-1E3E17F9BBF2}"/>
    <dgm:cxn modelId="{22F9C3EF-7895-4D14-AB10-8598D46B76EC}" type="presOf" srcId="{F4135295-94F0-4A06-B4D7-26AAB50910ED}" destId="{EFC4EB1E-111C-4C88-935C-445AE50762FB}" srcOrd="0" destOrd="0" presId="urn:microsoft.com/office/officeart/2005/8/layout/hProcess4"/>
    <dgm:cxn modelId="{062AE262-F1DD-48E7-A0EB-84665ACE671B}" type="presParOf" srcId="{FD01BAA7-892E-419A-93E4-1CABFECEF15C}" destId="{745D7AC8-4B81-482B-B98D-13682EC3F74D}" srcOrd="0" destOrd="0" presId="urn:microsoft.com/office/officeart/2005/8/layout/hProcess4"/>
    <dgm:cxn modelId="{8BAFAA3B-E8B7-4566-9DDE-59094345D436}" type="presParOf" srcId="{FD01BAA7-892E-419A-93E4-1CABFECEF15C}" destId="{602AB773-7FF6-4F0D-9B20-B89721F0163F}" srcOrd="1" destOrd="0" presId="urn:microsoft.com/office/officeart/2005/8/layout/hProcess4"/>
    <dgm:cxn modelId="{F4605C72-1D7B-4ECB-B85C-D1D6FD1B561F}" type="presParOf" srcId="{FD01BAA7-892E-419A-93E4-1CABFECEF15C}" destId="{CF9F28DB-8DC4-4559-A83E-B508566D767B}" srcOrd="2" destOrd="0" presId="urn:microsoft.com/office/officeart/2005/8/layout/hProcess4"/>
    <dgm:cxn modelId="{88151C77-4C5A-4AE5-A5A8-E8D1CF66AFE3}" type="presParOf" srcId="{CF9F28DB-8DC4-4559-A83E-B508566D767B}" destId="{9256E552-C7AD-40C3-980E-79187935AD87}" srcOrd="0" destOrd="0" presId="urn:microsoft.com/office/officeart/2005/8/layout/hProcess4"/>
    <dgm:cxn modelId="{440FE250-79D2-449F-BC05-FFC9295D7F7A}" type="presParOf" srcId="{9256E552-C7AD-40C3-980E-79187935AD87}" destId="{CDC7C192-DE93-4A7F-8147-ACB8C4333A6A}" srcOrd="0" destOrd="0" presId="urn:microsoft.com/office/officeart/2005/8/layout/hProcess4"/>
    <dgm:cxn modelId="{1E3512A5-6DA8-4C75-AB89-80BA72FE1903}" type="presParOf" srcId="{9256E552-C7AD-40C3-980E-79187935AD87}" destId="{85E71CD8-A77C-4726-9B6C-EF8E58A61BF1}" srcOrd="1" destOrd="0" presId="urn:microsoft.com/office/officeart/2005/8/layout/hProcess4"/>
    <dgm:cxn modelId="{911FDCE3-F9DD-4F26-9741-7961E549722F}" type="presParOf" srcId="{9256E552-C7AD-40C3-980E-79187935AD87}" destId="{DA20DFD3-019A-42F7-99F3-9A277D6CB99E}" srcOrd="2" destOrd="0" presId="urn:microsoft.com/office/officeart/2005/8/layout/hProcess4"/>
    <dgm:cxn modelId="{34C7C443-0C1F-40E5-86F0-4B0ABB752AB0}" type="presParOf" srcId="{9256E552-C7AD-40C3-980E-79187935AD87}" destId="{FAEC761F-83EA-42D9-919A-41D0A2A22E26}" srcOrd="3" destOrd="0" presId="urn:microsoft.com/office/officeart/2005/8/layout/hProcess4"/>
    <dgm:cxn modelId="{06D28636-649A-41D3-B12C-97632066C350}" type="presParOf" srcId="{9256E552-C7AD-40C3-980E-79187935AD87}" destId="{4DD944E3-3A55-48EB-A497-5CFC3EC1B24C}" srcOrd="4" destOrd="0" presId="urn:microsoft.com/office/officeart/2005/8/layout/hProcess4"/>
    <dgm:cxn modelId="{CDA9E06A-ADD6-449F-AF1A-5AC8B2F14860}" type="presParOf" srcId="{CF9F28DB-8DC4-4559-A83E-B508566D767B}" destId="{DAC898EE-348E-44CA-8613-59ACB93DD4B1}" srcOrd="1" destOrd="0" presId="urn:microsoft.com/office/officeart/2005/8/layout/hProcess4"/>
    <dgm:cxn modelId="{EC31D537-D964-4A37-9AA5-811EC0747C4E}" type="presParOf" srcId="{CF9F28DB-8DC4-4559-A83E-B508566D767B}" destId="{B92FC509-8D12-4C66-8311-BBCEE03EEFB9}" srcOrd="2" destOrd="0" presId="urn:microsoft.com/office/officeart/2005/8/layout/hProcess4"/>
    <dgm:cxn modelId="{11453DB1-9569-49CD-ADB2-4BE72C0E289C}" type="presParOf" srcId="{B92FC509-8D12-4C66-8311-BBCEE03EEFB9}" destId="{F0CB08BD-2536-415E-AD00-C49EEA998FD8}" srcOrd="0" destOrd="0" presId="urn:microsoft.com/office/officeart/2005/8/layout/hProcess4"/>
    <dgm:cxn modelId="{84B66DDC-7B70-40E1-A3C6-BF287B65407E}" type="presParOf" srcId="{B92FC509-8D12-4C66-8311-BBCEE03EEFB9}" destId="{543D0303-11A9-47C8-8F8F-FEB753C38714}" srcOrd="1" destOrd="0" presId="urn:microsoft.com/office/officeart/2005/8/layout/hProcess4"/>
    <dgm:cxn modelId="{7A77D8FD-E631-4DB8-8E96-0DAB586585EA}" type="presParOf" srcId="{B92FC509-8D12-4C66-8311-BBCEE03EEFB9}" destId="{E07BB226-5BB3-432F-A92F-8FFAB563EFEF}" srcOrd="2" destOrd="0" presId="urn:microsoft.com/office/officeart/2005/8/layout/hProcess4"/>
    <dgm:cxn modelId="{EDAC4B18-F1E1-4769-BFE7-81A1273B0EF3}" type="presParOf" srcId="{B92FC509-8D12-4C66-8311-BBCEE03EEFB9}" destId="{EFC4EB1E-111C-4C88-935C-445AE50762FB}" srcOrd="3" destOrd="0" presId="urn:microsoft.com/office/officeart/2005/8/layout/hProcess4"/>
    <dgm:cxn modelId="{BE19D1B7-05C8-4EC8-A57A-8E079841C223}" type="presParOf" srcId="{B92FC509-8D12-4C66-8311-BBCEE03EEFB9}" destId="{B0680CC3-89D1-4E32-BCAB-2F4E428D64B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E71CD8-A77C-4726-9B6C-EF8E58A61BF1}">
      <dsp:nvSpPr>
        <dsp:cNvPr id="0" name=""/>
        <dsp:cNvSpPr/>
      </dsp:nvSpPr>
      <dsp:spPr>
        <a:xfrm>
          <a:off x="452153" y="544047"/>
          <a:ext cx="3403224" cy="2934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Проведение</a:t>
          </a:r>
          <a:r>
            <a:rPr lang="ru-RU" sz="1800" b="1" kern="1200" baseline="0" dirty="0"/>
            <a:t> ПМО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Проведение </a:t>
          </a:r>
          <a:r>
            <a:rPr lang="ru-RU" sz="1800" b="1" kern="1200" dirty="0" err="1"/>
            <a:t>онкоскрининга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Оценка сердечно-сосудистого риска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Установление группы здоровья</a:t>
          </a:r>
        </a:p>
      </dsp:txBody>
      <dsp:txXfrm>
        <a:off x="452153" y="544047"/>
        <a:ext cx="3403224" cy="2306036"/>
      </dsp:txXfrm>
    </dsp:sp>
    <dsp:sp modelId="{DAC898EE-348E-44CA-8613-59ACB93DD4B1}">
      <dsp:nvSpPr>
        <dsp:cNvPr id="0" name=""/>
        <dsp:cNvSpPr/>
      </dsp:nvSpPr>
      <dsp:spPr>
        <a:xfrm>
          <a:off x="2810388" y="918474"/>
          <a:ext cx="4545472" cy="3625762"/>
        </a:xfrm>
        <a:prstGeom prst="leftCircularArrow">
          <a:avLst>
            <a:gd name="adj1" fmla="val 2383"/>
            <a:gd name="adj2" fmla="val 288054"/>
            <a:gd name="adj3" fmla="val 1694907"/>
            <a:gd name="adj4" fmla="val 8655832"/>
            <a:gd name="adj5" fmla="val 278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C761F-83EA-42D9-919A-41D0A2A22E26}">
      <dsp:nvSpPr>
        <dsp:cNvPr id="0" name=""/>
        <dsp:cNvSpPr/>
      </dsp:nvSpPr>
      <dsp:spPr>
        <a:xfrm>
          <a:off x="1588665" y="2971811"/>
          <a:ext cx="2390070" cy="95045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1-этап диспансеризации</a:t>
          </a:r>
        </a:p>
      </dsp:txBody>
      <dsp:txXfrm>
        <a:off x="1588665" y="2971811"/>
        <a:ext cx="2390070" cy="950452"/>
      </dsp:txXfrm>
    </dsp:sp>
    <dsp:sp modelId="{543D0303-11A9-47C8-8F8F-FEB753C38714}">
      <dsp:nvSpPr>
        <dsp:cNvPr id="0" name=""/>
        <dsp:cNvSpPr/>
      </dsp:nvSpPr>
      <dsp:spPr>
        <a:xfrm>
          <a:off x="4605219" y="471483"/>
          <a:ext cx="3467837" cy="3080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Проведение дополнительных исследований по показаниям, выявленным на первом этапе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Уточнение диагноза</a:t>
          </a:r>
        </a:p>
      </dsp:txBody>
      <dsp:txXfrm>
        <a:off x="4605219" y="1131695"/>
        <a:ext cx="3467837" cy="2420779"/>
      </dsp:txXfrm>
    </dsp:sp>
    <dsp:sp modelId="{EFC4EB1E-111C-4C88-935C-445AE50762FB}">
      <dsp:nvSpPr>
        <dsp:cNvPr id="0" name=""/>
        <dsp:cNvSpPr/>
      </dsp:nvSpPr>
      <dsp:spPr>
        <a:xfrm>
          <a:off x="5819665" y="185729"/>
          <a:ext cx="2390070" cy="95045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этап диспансеризации</a:t>
          </a:r>
        </a:p>
      </dsp:txBody>
      <dsp:txXfrm>
        <a:off x="5819665" y="185729"/>
        <a:ext cx="2390070" cy="950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8A9EA-F8CB-4907-96A9-77EC40043C16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0AA16-3E14-425F-B6B1-408A5605B5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165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1888" y="681038"/>
            <a:ext cx="4537075" cy="3403600"/>
          </a:xfrm>
          <a:ln/>
        </p:spPr>
      </p:sp>
      <p:sp>
        <p:nvSpPr>
          <p:cNvPr id="300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5" rIns="91530" bIns="45765"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8</a:t>
            </a:r>
          </a:p>
        </p:txBody>
      </p:sp>
      <p:sp>
        <p:nvSpPr>
          <p:cNvPr id="300036" name="Номер слайда 3"/>
          <p:cNvSpPr txBox="1">
            <a:spLocks noGrp="1"/>
          </p:cNvSpPr>
          <p:nvPr/>
        </p:nvSpPr>
        <p:spPr bwMode="auto">
          <a:xfrm>
            <a:off x="3849688" y="8621713"/>
            <a:ext cx="2946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29" tIns="45464" rIns="90929" bIns="4546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C895F90-AD4B-4C74-A129-E9C4A4DF5A80}" type="slidenum">
              <a:rPr lang="ru-RU" altLang="ru-RU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altLang="ru-RU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42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3800E6-98C1-4877-A540-BE553BD8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DFB5-7B77-492B-92F4-8F72F193893A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314826-6216-438B-BFD8-CD18B829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52159D-81A0-47F6-9EF3-13E88B63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CC9F-BF9B-4968-B324-CA7842B3B9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7295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5AC08C-0548-46A7-B9E1-EAF9BC7D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2286-781B-44A3-B194-97CD041EA6B4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090504-ECD7-4B68-93B9-5495531C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1CEC45-F04C-4A17-B7D4-4222D50E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A5CF-2C09-413A-A6C2-F82F3FD884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7449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1D20DB8-54A4-4FC3-8468-907D097F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ECC5-6682-4577-A2B0-E6E8804500AE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7F76EE-0041-4CF7-A79F-B9167725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62CEF9-D858-4E7B-860B-4E0924E4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1CDE-4528-428D-9F21-748174F824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9201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D482B6-4239-4A30-829A-7C2EB7615F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1" y="6360464"/>
            <a:ext cx="4473575" cy="430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i="1" dirty="0"/>
              <a:t>ФГБУ Национальный медицинский исследовательский центр профилактической медицины Минздрава РФ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0" y="1"/>
            <a:ext cx="7899441" cy="12001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 algn="ctr">
              <a:buNone/>
              <a:defRPr sz="2800" b="1"/>
            </a:lvl4pPr>
          </a:lstStyle>
          <a:p>
            <a:pPr lvl="3"/>
            <a:endParaRPr lang="ru-RU" dirty="0"/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19F202E6-69B9-43E8-A163-54D68FE6E62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7200" y="63436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F31487B5-9408-45A9-A447-E68EAB18C8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1105F6FA-58C5-4B2C-B76E-017E64173D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A1E5-F6F7-446F-AFEE-0DB7CCC2A6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B8E75F5-E1EA-418D-B84C-8C2CF4ECF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36525"/>
            <a:ext cx="1014350" cy="1014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964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28C18B-FDC9-4951-A950-FC1B2272D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EA712B0-79F5-49AE-8209-8F5B5EF4B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ABE5BF-FD62-4910-B849-08F7AFB9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7F96-CBB4-4437-9CF2-768A005BBEFC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3504D6-41B7-46AF-BA46-94B7BA61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BEBBB4-A041-47BB-B575-C34AF1FB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B3A5-B82B-4807-B447-6B35F3FC5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8304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7F6A01-BBEF-4022-9E35-3881453D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036A87-8EDD-4032-99F0-94023D5D0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3643AC-C55E-41B7-8AE3-CE5B4173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C783-6AB2-43A7-A5BF-CE63BD08F724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7DD276-A459-4878-9972-5BAB5C26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9889AD-0726-428A-9B1C-4558AFD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74C6-66E7-4106-BD38-D56CBB39A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511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C70369-246A-4D42-949C-BB387FFB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8A3B73D-C8BA-45B8-8DE7-DD41174D6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AB027A-43F2-40CB-B42A-D7097B44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B357-4193-41A6-BB0C-26D984564869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3C50A2-5C72-4047-B8E8-958BA9AE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A4EB74-49ED-4E2C-AA1D-23ABDD6E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CEFA-8927-4D9B-B7C3-5250F5365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55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882640-A61E-4DF5-B490-FA703F6B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88E0F6-5782-492B-823D-F4B69ABE1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A0879D-1F43-462B-A106-08351FB02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A2D06559-FC1F-4AF8-9F8C-5F32CE65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7612-E725-4F30-B99A-B40AEDA673AF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CFAB4EAA-0BAF-4DCC-A8FC-F4A4EFCF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17E9839-AA81-477A-BD19-31FE157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BED5-FEE2-4383-8822-93B7824AF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52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28BB52-0E2D-4428-AEC7-B4F83B66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49EC737-A9B9-482A-A7EA-00441FAA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3A1805B-BEBB-4D18-87ED-4D5E50C6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28F2B3E-E502-43AB-A001-B3FDE968E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197BD65-087F-45C8-B0AB-FB40E7586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F8165479-7D40-4625-9A54-9ADDBF80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595D-B4E6-4461-8F8E-5426FBB9684E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AB2A1F52-3012-4D9E-8215-495008B2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8DCF5215-D4FE-423C-9A2E-F4083D44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4708-6A63-491B-A024-D5050E6F9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142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AF868B-D971-4350-9760-657FDBCC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2512E59F-06E7-40B2-97DA-8D6647E7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D4EC-1C5E-4B8A-9CF9-8B3643601FD8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7173D3AC-7E4A-49F5-8A64-39DB5B48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68844B54-BD83-43F6-8F3B-2B07CA29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C4EA-7531-4D90-955F-3383883EA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12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7AAB607C-8A1C-48BA-BFDC-3F00BB26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30A7-ED85-4C3A-9E98-98A5F48025C3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31167D97-7D07-4D73-9239-E01C3A59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311D76A8-402D-4476-9AB9-61A7A15A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450F-A4CD-457C-8217-BFB5C652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7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6B0691-A4B2-4BDD-AAA9-8D2F922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43D6-F57A-49C4-8372-3409807BEBC5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25764B-BD00-4475-8CD2-A8E1CF1C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689BF8-A99C-4270-9F41-23C0344A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C004-59F6-4933-9578-DC4A06BC74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49086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FCC2C3-F05F-46EA-9209-C9A03363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83F221-4787-4DC6-B273-38C287511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9E98EF0-7BC3-46B3-B435-71765A389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4416D0C-0724-48CE-9EE8-1E5F2355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BF80-0C2C-44DD-A728-9F9410693EBA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8B85F823-CC38-4ECD-A079-545F46A7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2F3AF67-7D79-4861-B60D-2204B17B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45FB-7374-40A1-BB53-328457D66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039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1700C0-A84A-44CA-A63A-33709BAF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5A7D30-E79F-4E5B-B0C8-CB3EDF56E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7309B90-1237-43BB-A88E-D648C5F3A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4F07BC8-E848-4823-A920-B31BBEB8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8DF5-BAE1-470A-B11A-B5A32066FDAF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4837139F-04AA-4529-807A-D51897EE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46431F36-195B-4337-870D-D6E15C59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35F4-7D21-4463-AC8F-60699BFD8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5302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6EA31B-7B46-462F-87E4-3EA8FE85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2C4F081-407F-4A9E-A8AC-4FAF27888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C4D595-21EC-4E3D-AB60-A7C4A51A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6AEE-F8F4-42B6-8848-FCFD4A131082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03B2E3-2897-40AF-82D3-90B5ED57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A345C9-88D7-485A-8861-AA98B09D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0009-00B0-4268-8306-68CA303B1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449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0D6E027-086F-4DA4-B2A6-7D096BC16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5AB61F-30B2-45D3-BE29-ED55F62FD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192D02-034B-4C96-8617-586545A2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B980-BB54-4CB1-82AF-279DB70FD584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671697-79C4-4351-8BC2-7E1A642D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F8C2B5-DC66-44F8-A215-76C59D7E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421D8-8564-4326-BB6D-7E55C43C5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7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C97C86-2EB2-4572-A72C-943D0E0E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49C7-1DE5-446B-A408-914694E41F1E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AE12DC-88D1-4297-BD72-168AFF0E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5F072C-9470-430A-8793-149FFD25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3600-C15D-40C3-9E27-D8E3B87E3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7373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83D977C-263F-4C9B-ADFF-4EAC23CA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A006-65F7-49CE-B8E7-9302AFE84207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AD8A446-E1F2-4CEE-BB60-A90D0952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A37B84C-02EE-4FC0-B9EF-C722A0B8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068B-F58A-446E-BED1-06420B4B2D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1570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C5D4FCE2-B922-4725-9E32-E28A04C9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CD97-8FBF-45BE-8E56-744E16111D8B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D5F72B6F-5FF5-4CD3-B628-0B3F9AF8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A1154EE6-58B3-4260-89D7-1F927E18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0C6C-EB6E-42DA-89E4-D5962573D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1742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3F07E55A-84BE-4C60-BD77-EFFB2920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A972-D131-4953-A66C-316265BAE6A3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2B3B37E3-6A42-4263-8A65-CE60587D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66A9AD98-EC92-4A82-847B-D3D38DA9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66EE-48F4-49AA-A7E8-FA25B8C77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805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BA0F5B60-5A66-41B7-A3E6-5594F839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9B8BF-A2BF-445F-8F68-285691F8F0E1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8D9DD3F9-5915-4A02-BE2B-4C36E4CC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ABD09372-986F-48C8-88F3-7944E96B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03F6-D313-4147-AE68-95FD9267EF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0121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C1F92CC6-5959-4EE5-824A-02A0511F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6FB7-3411-4D78-8837-54DBB8592438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2B84C8EA-C069-4CFB-AD6F-FD95AD8C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AAD43E0-45DC-4831-B507-3911D90A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91FD-1844-4EC1-A58B-A75373DF1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8823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C40EC75-E12B-45C9-8A66-710CAF53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3AA6-1056-46F6-892A-6523365227CF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D030941C-FA8A-463E-BDB7-6A6F24DD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3BD1143E-C0FB-4B00-8AFE-1F6D5400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4BDB-99CD-4A0E-8ED3-9214DDB709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2550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5D927E4C-4B92-4D9E-86B1-FD5BABD419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3132D558-12E2-43E4-87A8-2EF4253881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142080-A9D2-438F-872E-3425CEE99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764695-A562-4004-9402-35C66FB5EB9F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B4D274-D62A-43A6-A325-DB48F815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CD21CC-0F66-4D5A-97EC-A8F367264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B1AD0F-CD31-464E-9175-908ADD560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="" xmlns:a16="http://schemas.microsoft.com/office/drawing/2014/main" id="{9992246C-98FB-4E53-91A0-140950EA0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="" xmlns:a16="http://schemas.microsoft.com/office/drawing/2014/main" id="{AAA09630-E2B2-437E-9109-9EB66793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3591F3-0252-45FC-9199-2BE66CEED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EFADB7-69C6-4180-BBFE-024D879FE41E}" type="datetimeFigureOut">
              <a:rPr lang="ru-RU"/>
              <a:pPr>
                <a:defRPr/>
              </a:pPr>
              <a:t>17.06.2019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6D9F20-484F-4F90-9089-24EE13591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83944F-6CF2-459A-BF92-157EE8408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448370-A599-4F1A-9827-72C2B0C05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5.svg"/><Relationship Id="rId7" Type="http://schemas.openxmlformats.org/officeDocument/2006/relationships/hyperlink" Target="https://www.remix3d.com/details/G009SXJ50NH5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11" Type="http://schemas.openxmlformats.org/officeDocument/2006/relationships/image" Target="../media/image20.sv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hyperlink" Target="https://www.remix3d.com/details/G009SXJ50NH5" TargetMode="External"/><Relationship Id="rId4" Type="http://schemas.microsoft.com/office/2017/06/relationships/model3d" Target="../media/model3d1.glb"/><Relationship Id="rId9" Type="http://schemas.openxmlformats.org/officeDocument/2006/relationships/image" Target="../media/image2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hyperlink" Target="https://www.remix3d.com/details/G009SXJ50R1Z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231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11" Type="http://schemas.openxmlformats.org/officeDocument/2006/relationships/hyperlink" Target="https://www.remix3d.com/details/G009SXJ50NH5" TargetMode="External"/><Relationship Id="rId5" Type="http://schemas.openxmlformats.org/officeDocument/2006/relationships/image" Target="../media/image21.png"/><Relationship Id="rId10" Type="http://schemas.microsoft.com/office/2017/06/relationships/model3d" Target="../media/model3d1.glb"/><Relationship Id="rId4" Type="http://schemas.openxmlformats.org/officeDocument/2006/relationships/image" Target="../media/image211.png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6303E6-52BD-46E6-95BD-3779C3EF4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6752"/>
            <a:ext cx="9144000" cy="4248472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altLang="ru-RU" sz="3800" b="1" dirty="0" smtClean="0">
              <a:solidFill>
                <a:srgbClr val="586D2D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altLang="ru-RU" sz="3800" b="1" dirty="0" smtClean="0">
              <a:solidFill>
                <a:srgbClr val="586D2D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586D2D"/>
                </a:solidFill>
              </a:rPr>
              <a:t>НОВЫЙ ПОРЯДОК ПРОВЕДЕНИЯ ПРОФИЛАКТИЧЕСКИХ МЕДИЦИНСКИХ ОСМОТРОВ И ДИСПАНСЕРИЗАЦИИ</a:t>
            </a:r>
            <a:r>
              <a:rPr lang="en-US" altLang="ru-RU" sz="3800" b="1" dirty="0" smtClean="0">
                <a:solidFill>
                  <a:srgbClr val="586D2D"/>
                </a:solidFill>
              </a:rPr>
              <a:t>:</a:t>
            </a:r>
            <a:r>
              <a:rPr lang="ru-RU" altLang="ru-RU" sz="3800" b="1" dirty="0" smtClean="0">
                <a:solidFill>
                  <a:srgbClr val="586D2D"/>
                </a:solidFill>
              </a:rPr>
              <a:t> ОСНОВНЫЕ НОРМАТИВНО-ПРАВОВЫЕ И ПРИКЛАДНЫЕ АСПЕКТЫ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altLang="ru-RU" b="1" dirty="0" smtClean="0">
              <a:solidFill>
                <a:srgbClr val="586D2D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altLang="ru-RU" b="1" dirty="0" smtClean="0">
              <a:solidFill>
                <a:srgbClr val="586D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335403"/>
            <a:ext cx="7344816" cy="3109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01008"/>
            <a:ext cx="7344816" cy="28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12651"/>
            <a:ext cx="8496944" cy="185431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2186529"/>
            <a:ext cx="7416824" cy="4173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6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2204864"/>
            <a:ext cx="8352928" cy="12241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8"/>
            <a:ext cx="8064896" cy="79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980728"/>
            <a:ext cx="4977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86D2D"/>
                </a:solidFill>
                <a:latin typeface="+mn-lt"/>
              </a:rPr>
              <a:t>Диспансеризация проводится</a:t>
            </a:r>
            <a:r>
              <a:rPr lang="en-US" sz="2800" b="1" dirty="0" smtClean="0">
                <a:solidFill>
                  <a:srgbClr val="586D2D"/>
                </a:solidFill>
                <a:latin typeface="+mn-lt"/>
              </a:rPr>
              <a:t>:</a:t>
            </a:r>
            <a:endParaRPr lang="ru-RU" sz="28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717032"/>
            <a:ext cx="77607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586D2D"/>
                </a:solidFill>
              </a:rPr>
              <a:t>Инвалидов боевых действий, а также ставших инвалидами</a:t>
            </a:r>
          </a:p>
          <a:p>
            <a:r>
              <a:rPr lang="ru-RU" dirty="0" smtClean="0">
                <a:solidFill>
                  <a:srgbClr val="586D2D"/>
                </a:solidFill>
              </a:rPr>
              <a:t>Вследствие общего заболевания, трудового увечья или других причин</a:t>
            </a:r>
          </a:p>
          <a:p>
            <a:r>
              <a:rPr lang="ru-RU" dirty="0" smtClean="0">
                <a:solidFill>
                  <a:srgbClr val="586D2D"/>
                </a:solidFill>
              </a:rPr>
              <a:t>(кроме лиц, инвалидность которых наступила вследствие</a:t>
            </a:r>
          </a:p>
          <a:p>
            <a:r>
              <a:rPr lang="ru-RU" dirty="0" smtClean="0">
                <a:solidFill>
                  <a:srgbClr val="586D2D"/>
                </a:solidFill>
              </a:rPr>
              <a:t>их противоправных действий)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086" y="4980781"/>
            <a:ext cx="7773526" cy="111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96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5B4B8E-C3FA-4DDA-B490-36C6B7CCE4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" y="0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586D2D"/>
                </a:solidFill>
              </a:rPr>
              <a:t>Организация профилактического медицинского осмотра и диспансеризации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A8D1E83-D076-4672-A6B6-6C5B30F29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200150"/>
            <a:ext cx="8496944" cy="508860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dirty="0">
                <a:solidFill>
                  <a:srgbClr val="586D2D"/>
                </a:solidFill>
              </a:rPr>
              <a:t>Органы исполнительной власти субъектов Российской Федерации в сфере охраны здоровья размещают на своих официальных сайтах в сети «Интернет» информацию о медицинских организациях, на базе которых граждане могут пройти профилактические медицинские осмотры и диспансеризацию.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dirty="0">
                <a:solidFill>
                  <a:srgbClr val="586D2D"/>
                </a:solidFill>
              </a:rPr>
              <a:t>Орган исполнительной власти субъекта Российской Федерации в сфере охраны здоровья организует прохождение гражданами профилактических медицинских осмотров, диспансеризации, в том числе в вечерние часы и субботу, а также предоставляет гражданам возможность дистанционной записи на медицинские обследования.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400" dirty="0">
                <a:solidFill>
                  <a:srgbClr val="586D2D"/>
                </a:solidFill>
              </a:rPr>
              <a:t>Для проведения, консультаций, исследований и иных медицинских вмешательств в рамках профилактических медицинских осмотров и диспансеризации, могут привлекаться медицинские работники МО, оказывающих специализированную медицинскую помощь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>
              <a:solidFill>
                <a:srgbClr val="586D2D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>
              <a:solidFill>
                <a:srgbClr val="586D2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0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>
            <a:extLst>
              <a:ext uri="{FF2B5EF4-FFF2-40B4-BE49-F238E27FC236}">
                <a16:creationId xmlns="" xmlns:a16="http://schemas.microsoft.com/office/drawing/2014/main" id="{930CC215-EF08-4185-B579-029EA5F1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00150"/>
            <a:ext cx="8569325" cy="518117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22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Включает </a:t>
            </a:r>
            <a:r>
              <a:rPr lang="ru-RU" altLang="ru-RU" sz="2200" b="1" dirty="0">
                <a:solidFill>
                  <a:srgbClr val="586D2D"/>
                </a:solidFill>
                <a:cs typeface="Times New Roman" panose="02020603050405020304" pitchFamily="18" charset="0"/>
              </a:rPr>
              <a:t>в себя: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анкетирование 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в возрасте 18 лет и старше 1 раз в год</a:t>
            </a:r>
            <a:endParaRPr lang="ru-RU" altLang="ru-RU" sz="1400" b="1" dirty="0">
              <a:solidFill>
                <a:srgbClr val="586D2D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расчет на основании антропометрии - индекса массы 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тела, окружность талии в возрасте 18 лет и старше 1 раз в год</a:t>
            </a:r>
            <a:endParaRPr lang="ru-RU" altLang="ru-RU" sz="1400" b="1" dirty="0">
              <a:solidFill>
                <a:srgbClr val="586D2D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измерение артериального 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давления в возрасте 18 лет и старше 1 раз в год</a:t>
            </a:r>
            <a:endParaRPr lang="ru-RU" altLang="ru-RU" sz="1400" b="1" dirty="0">
              <a:solidFill>
                <a:srgbClr val="586D2D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определение уровня общего холестерина в 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крови в возрасте 18 лет и старше 1 раз в год</a:t>
            </a:r>
            <a:endParaRPr lang="ru-RU" altLang="ru-RU" sz="1400" b="1" dirty="0">
              <a:solidFill>
                <a:srgbClr val="586D2D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исследование уровня глюкозы в крови 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в возрасте 18 лет и старше 1 раз в год</a:t>
            </a:r>
            <a:endParaRPr lang="ru-RU" altLang="ru-RU" sz="1400" b="1" dirty="0">
              <a:solidFill>
                <a:srgbClr val="586D2D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определение относительного </a:t>
            </a:r>
            <a:r>
              <a:rPr lang="ru-RU" altLang="ru-RU" sz="1400" b="1" dirty="0" err="1" smtClean="0">
                <a:solidFill>
                  <a:srgbClr val="586D2D"/>
                </a:solidFill>
                <a:cs typeface="Times New Roman" panose="02020603050405020304" pitchFamily="18" charset="0"/>
              </a:rPr>
              <a:t>сердечно-сосудистого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риска 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 в возрасте от 18 до 39 лет 1 раз в год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определение абсолютного </a:t>
            </a:r>
            <a:r>
              <a:rPr lang="ru-RU" altLang="ru-RU" sz="1400" b="1" dirty="0" err="1" smtClean="0">
                <a:solidFill>
                  <a:srgbClr val="586D2D"/>
                </a:solidFill>
                <a:cs typeface="Times New Roman" panose="02020603050405020304" pitchFamily="18" charset="0"/>
              </a:rPr>
              <a:t>сердечно-сосудистого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 риска  в возрасте от 40 до 64 лет 1 раз в год</a:t>
            </a:r>
            <a:endParaRPr lang="ru-RU" altLang="ru-RU" sz="1400" b="1" dirty="0">
              <a:solidFill>
                <a:srgbClr val="586D2D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флюорографию 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легких или рентгенографию легких в возрасте 18 лет и старше </a:t>
            </a: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1 раз в 2 года 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ЭКГ 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в покое при </a:t>
            </a: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первом прохождении профилактического осмотра, далее в возрасте 35 лет и старше 1 раз в год;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измерение внутриглазного давления при первом прохождении профилактического осмотра, далее в возрасте 40 лет и старше 1 раз в год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осмотр фельдшером (акушеркой) или врачом акушером-гинекологом женщин в возрасте от 18 до 39  1 раз в год</a:t>
            </a:r>
            <a:r>
              <a:rPr lang="en-US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;</a:t>
            </a:r>
            <a:endParaRPr lang="ru-RU" altLang="ru-RU" sz="1400" b="1" dirty="0">
              <a:solidFill>
                <a:srgbClr val="586D2D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прием (осмотр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) по результатам профилактического медицинского осмотра, </a:t>
            </a: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в том числе осмотр на выявление визуальных и иных локализаций онкологических заболеваний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, включающий осмотр кожных покровов, слизистых губ и ротовой полости, пальпацию щитовидной железы, лимфатических узлов, фельдшером фельдшерского здравпункта или ФАП, врачом-терапевтом или врачом </a:t>
            </a:r>
            <a:r>
              <a:rPr lang="ru-RU" altLang="ru-RU" sz="1400" b="1" dirty="0">
                <a:solidFill>
                  <a:srgbClr val="586D2D"/>
                </a:solidFill>
                <a:cs typeface="Times New Roman" panose="02020603050405020304" pitchFamily="18" charset="0"/>
              </a:rPr>
              <a:t>по медицинской профилактике отделения (кабинета) медицинской профилактики или центра </a:t>
            </a:r>
            <a:r>
              <a:rPr lang="ru-RU" altLang="ru-RU" sz="1400" b="1" dirty="0" smtClean="0">
                <a:solidFill>
                  <a:srgbClr val="586D2D"/>
                </a:solidFill>
                <a:cs typeface="Times New Roman" panose="02020603050405020304" pitchFamily="18" charset="0"/>
              </a:rPr>
              <a:t>здоровья</a:t>
            </a:r>
            <a:endParaRPr lang="ru-RU" altLang="ru-RU" sz="1400" b="1" dirty="0">
              <a:solidFill>
                <a:srgbClr val="586D2D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A06176-5D81-490F-B517-431CD17EF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2427" y="14108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586D2D"/>
                </a:solidFill>
              </a:rPr>
              <a:t>Профилактический медицинский осмотр</a:t>
            </a:r>
          </a:p>
        </p:txBody>
      </p:sp>
    </p:spTree>
    <p:extLst>
      <p:ext uri="{BB962C8B-B14F-4D97-AF65-F5344CB8AC3E}">
        <p14:creationId xmlns="" xmlns:p14="http://schemas.microsoft.com/office/powerpoint/2010/main" val="33689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B4BB23D-3907-403A-B632-168E209E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8686800" cy="49260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Этап</a:t>
            </a:r>
          </a:p>
          <a:p>
            <a:pPr marL="0" indent="0">
              <a:buNone/>
            </a:pPr>
            <a:endParaRPr lang="ru-RU" sz="2400" i="1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EA37D2-94CF-4001-BF4A-7BB854A9B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"/>
            <a:ext cx="9144000" cy="620687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586D2D"/>
                </a:solidFill>
              </a:rPr>
              <a:t>Диспансеризация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586D2D"/>
                </a:solidFill>
              </a:rPr>
              <a:t>1 этап</a:t>
            </a:r>
            <a:endParaRPr lang="ru-RU" sz="2400" b="1" dirty="0">
              <a:solidFill>
                <a:srgbClr val="586D2D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6E0001F6-6E58-4F0E-B5F8-8AC5150F6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2677839"/>
              </p:ext>
            </p:extLst>
          </p:nvPr>
        </p:nvGraphicFramePr>
        <p:xfrm>
          <a:off x="0" y="620689"/>
          <a:ext cx="9144000" cy="6237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1523904200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1319724049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164379044"/>
                    </a:ext>
                  </a:extLst>
                </a:gridCol>
              </a:tblGrid>
              <a:tr h="561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18 до 39 </a:t>
                      </a: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 раз</a:t>
                      </a:r>
                      <a:r>
                        <a:rPr lang="ru-RU" sz="1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в 3 года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40 до 64 </a:t>
                      </a: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раз в год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лет </a:t>
                      </a: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старше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раз в год</a:t>
                      </a: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081683"/>
                  </a:ext>
                </a:extLst>
              </a:tr>
              <a:tr h="350080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Профилактический медицинский осмотр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940865"/>
                  </a:ext>
                </a:extLst>
              </a:tr>
              <a:tr h="329680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Скрининг на выявление онкологических заболеваний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575295"/>
                  </a:ext>
                </a:extLst>
              </a:tr>
              <a:tr h="4104546"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</a:rPr>
                        <a:t>взятие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мазка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с шейки матки, цитологическое исследование мазка с шейки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матки 1 раз в 3 года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</a:rPr>
                        <a:t>осмотр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кожных покровов, слизистых губ и ротовой полости,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</a:rPr>
                        <a:t>пальпация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щитовидной железы, лимфатических узлов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</a:rPr>
                        <a:t>осмотр фельдшером (акушеркой) или врачом акушером-гинекологом </a:t>
                      </a:r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(1 раз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год),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effectLst/>
                        </a:rPr>
                        <a:t>взятие </a:t>
                      </a: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</a:rPr>
                        <a:t>мазка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effectLst/>
                        </a:rPr>
                        <a:t>с шейки матки, цитологическое исследование мазка с шейки 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матки 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(1 раз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в 3 года)</a:t>
                      </a:r>
                      <a:endParaRPr lang="ru-RU" sz="1300" b="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</a:rPr>
                        <a:t>маммография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effectLst/>
                        </a:rPr>
                        <a:t>обеих молочных желез в двух проекциях с двойным прочтением рентгенограмм (1 раз в 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effectLst/>
                        </a:rPr>
                        <a:t>года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эзофагогастродуоденоскопия</a:t>
                      </a:r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в возрасте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45 лет</a:t>
                      </a:r>
                      <a:endParaRPr lang="ru-RU" sz="1300" b="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</a:rPr>
                        <a:t>определение простат-специфического антигена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крови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( в возрасте 45,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50, 55, 60 и 64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effectLst/>
                        </a:rPr>
                        <a:t>лет)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</a:rPr>
                        <a:t>исследование кала на скрытую кровь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effectLst/>
                        </a:rPr>
                        <a:t>иммунохимическим качественным или 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количественным методом (1 раз в 2 года)</a:t>
                      </a:r>
                    </a:p>
                    <a:p>
                      <a:pPr marL="171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осмотр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кожных покровов, слизистых губ и ротовой полости,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пальпация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 щитовидной железы, лимфатических узлов</a:t>
                      </a: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осмотр фельдшером (акушеркой) или врачом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</a:rPr>
                        <a:t>акушером-гинекологом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(1 раз в год)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маммография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 обеих молочных желез в двух проекциях с двойным прочтением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рентгенограмм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75 (1 раз в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года)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</a:rPr>
                        <a:t>исследование кала на скрытую кровь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 иммунохимическим качественным или количественным методом 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75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лет (1 раз в год)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</a:rPr>
                        <a:t>осмотр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 кожных покровов, слизистых губ и ротовой полости,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</a:rPr>
                        <a:t>пальпация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</a:rPr>
                        <a:t> щитовидной железы, лимфатических узлов</a:t>
                      </a: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9071166"/>
                  </a:ext>
                </a:extLst>
              </a:tr>
              <a:tr h="294356"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</a:rPr>
                        <a:t>общий анализ крови (гемоглобин, лейкоциты, СОЭ)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6079759"/>
                  </a:ext>
                </a:extLst>
              </a:tr>
              <a:tr h="328764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Краткое профилактическое консультирование</a:t>
                      </a: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968251"/>
                  </a:ext>
                </a:extLst>
              </a:tr>
              <a:tr h="2680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 (осмотр) врачом-терапевтом</a:t>
                      </a:r>
                    </a:p>
                  </a:txBody>
                  <a:tcPr marL="42523" marR="425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114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02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B4BB23D-3907-403A-B632-168E209E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0152"/>
            <a:ext cx="8712968" cy="492601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 целью дополнительного обследования и уточнения диагноза</a:t>
            </a:r>
            <a:endParaRPr lang="ru-RU" sz="1800" dirty="0">
              <a:solidFill>
                <a:srgbClr val="586D2D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1) осмотр (консультация) врачом-неврологом;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2) дуплексное сканирование брахицефальных артерий;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3) осмотр (консультация) врачом-хирургом или врачом-урологом;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4) осмотр (консультация) врачом-хирургом или врачом-</a:t>
            </a:r>
            <a:r>
              <a:rPr lang="ru-RU" sz="1600" dirty="0" err="1">
                <a:solidFill>
                  <a:srgbClr val="586D2D"/>
                </a:solidFill>
              </a:rPr>
              <a:t>колопроктологом</a:t>
            </a:r>
            <a:r>
              <a:rPr lang="ru-RU" sz="1600" dirty="0">
                <a:solidFill>
                  <a:srgbClr val="586D2D"/>
                </a:solidFill>
              </a:rPr>
              <a:t>, включая проведение </a:t>
            </a:r>
            <a:r>
              <a:rPr lang="ru-RU" sz="1600" dirty="0" err="1">
                <a:solidFill>
                  <a:srgbClr val="586D2D"/>
                </a:solidFill>
              </a:rPr>
              <a:t>ректороманоскопии</a:t>
            </a:r>
            <a:r>
              <a:rPr lang="ru-RU" sz="1600" dirty="0">
                <a:solidFill>
                  <a:srgbClr val="586D2D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5)  колоноскопия;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6) </a:t>
            </a:r>
            <a:r>
              <a:rPr lang="ru-RU" sz="1600" dirty="0" err="1" smtClean="0">
                <a:solidFill>
                  <a:srgbClr val="586D2D"/>
                </a:solidFill>
              </a:rPr>
              <a:t>эзофагогастродуоденоскопия</a:t>
            </a:r>
            <a:r>
              <a:rPr lang="ru-RU" sz="1600" dirty="0">
                <a:solidFill>
                  <a:srgbClr val="586D2D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7) рентгенография легких, компьютерная томография легких;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8</a:t>
            </a:r>
            <a:r>
              <a:rPr lang="ru-RU" sz="1600" dirty="0" smtClean="0">
                <a:solidFill>
                  <a:srgbClr val="586D2D"/>
                </a:solidFill>
              </a:rPr>
              <a:t>)  </a:t>
            </a:r>
            <a:r>
              <a:rPr lang="ru-RU" sz="1600" dirty="0">
                <a:solidFill>
                  <a:srgbClr val="586D2D"/>
                </a:solidFill>
              </a:rPr>
              <a:t>спирометрия;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586D2D"/>
                </a:solidFill>
              </a:rPr>
              <a:t>9</a:t>
            </a:r>
            <a:r>
              <a:rPr lang="ru-RU" sz="1600" dirty="0" smtClean="0">
                <a:solidFill>
                  <a:srgbClr val="586D2D"/>
                </a:solidFill>
              </a:rPr>
              <a:t>) </a:t>
            </a:r>
            <a:r>
              <a:rPr lang="ru-RU" sz="1600" dirty="0">
                <a:solidFill>
                  <a:srgbClr val="586D2D"/>
                </a:solidFill>
              </a:rPr>
              <a:t>осмотр (консультация) врачом-акушером-гинекологом;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86D2D"/>
                </a:solidFill>
              </a:rPr>
              <a:t>10) </a:t>
            </a:r>
            <a:r>
              <a:rPr lang="ru-RU" sz="1600" dirty="0">
                <a:solidFill>
                  <a:srgbClr val="586D2D"/>
                </a:solidFill>
              </a:rPr>
              <a:t>осмотр (консультация) врачом-оториноларингологом (для граждан в возрасте 65 лет и старше);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86D2D"/>
                </a:solidFill>
              </a:rPr>
              <a:t>11) </a:t>
            </a:r>
            <a:r>
              <a:rPr lang="ru-RU" sz="1600" dirty="0">
                <a:solidFill>
                  <a:srgbClr val="586D2D"/>
                </a:solidFill>
              </a:rPr>
              <a:t>осмотр (консультация) врачом-офтальмологом;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86D2D"/>
                </a:solidFill>
              </a:rPr>
              <a:t>12)  </a:t>
            </a:r>
            <a:r>
              <a:rPr lang="ru-RU" sz="1600" dirty="0">
                <a:solidFill>
                  <a:srgbClr val="586D2D"/>
                </a:solidFill>
              </a:rPr>
              <a:t>проведение индивидуального или группового (школы для пациентов) углубленного профилактического консультирования;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586D2D"/>
                </a:solidFill>
              </a:rPr>
              <a:t>13) </a:t>
            </a:r>
            <a:r>
              <a:rPr lang="ru-RU" sz="1600" dirty="0">
                <a:solidFill>
                  <a:srgbClr val="586D2D"/>
                </a:solidFill>
              </a:rPr>
              <a:t>прием (осмотр) врачом-терапевтом по завершению исследований второго этапа диспансеризации.</a:t>
            </a:r>
          </a:p>
          <a:p>
            <a:pPr marL="0" indent="0">
              <a:buNone/>
            </a:pPr>
            <a:endParaRPr lang="ru-RU" sz="2400" dirty="0">
              <a:solidFill>
                <a:srgbClr val="586D2D"/>
              </a:solidFill>
            </a:endParaRPr>
          </a:p>
          <a:p>
            <a:pPr marL="0" indent="0">
              <a:buNone/>
            </a:pPr>
            <a:endParaRPr lang="ru-RU" sz="2400" i="1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EA37D2-94CF-4001-BF4A-7BB854A9B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ru-RU" b="1" dirty="0" smtClean="0">
                <a:solidFill>
                  <a:srgbClr val="586D2D"/>
                </a:solidFill>
              </a:rPr>
              <a:t>Диспансеризация</a:t>
            </a:r>
          </a:p>
          <a:p>
            <a:pPr algn="ctr" eaLnBrk="1" fontAlgn="auto" hangingPunct="1">
              <a:spcAft>
                <a:spcPts val="0"/>
              </a:spcAft>
            </a:pPr>
            <a:r>
              <a:rPr lang="ru-RU" b="1" dirty="0" smtClean="0">
                <a:solidFill>
                  <a:srgbClr val="586D2D"/>
                </a:solidFill>
              </a:rPr>
              <a:t>2 этап</a:t>
            </a:r>
            <a:endParaRPr lang="ru-RU" b="1" dirty="0">
              <a:solidFill>
                <a:srgbClr val="586D2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9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A897134-B851-4CCA-AD2B-459EBF92E4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000" b="1" spc="-50" dirty="0" smtClean="0">
                <a:solidFill>
                  <a:srgbClr val="586D2D"/>
                </a:solidFill>
              </a:rPr>
              <a:t>Профилактический медицинский осмотр и 1 этап диспансеризации считаются завершенными в случае выполнения в течение календарного года не менее 85% от их объема</a:t>
            </a:r>
            <a:endParaRPr lang="ru-RU" altLang="ru-RU" sz="3000" b="1" spc="-50" dirty="0">
              <a:solidFill>
                <a:srgbClr val="586D2D"/>
              </a:solidFill>
            </a:endParaRPr>
          </a:p>
        </p:txBody>
      </p:sp>
      <p:sp>
        <p:nvSpPr>
          <p:cNvPr id="10" name="Содержимое 9">
            <a:extLst>
              <a:ext uri="{FF2B5EF4-FFF2-40B4-BE49-F238E27FC236}">
                <a16:creationId xmlns="" xmlns:a16="http://schemas.microsoft.com/office/drawing/2014/main" id="{4F5FE1B9-137F-4048-AA55-1C80ABD5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" y="1412776"/>
            <a:ext cx="8715375" cy="460851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586D2D"/>
                </a:solidFill>
              </a:rPr>
              <a:t>Обязательным является</a:t>
            </a:r>
            <a:r>
              <a:rPr lang="en-US" sz="2800" b="1" dirty="0" smtClean="0">
                <a:solidFill>
                  <a:srgbClr val="586D2D"/>
                </a:solidFill>
              </a:rPr>
              <a:t>:</a:t>
            </a:r>
            <a:endParaRPr lang="ru-RU" sz="2800" b="1" dirty="0" smtClean="0">
              <a:solidFill>
                <a:srgbClr val="586D2D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586D2D"/>
                </a:solidFill>
              </a:rPr>
              <a:t>Анкетирование</a:t>
            </a:r>
            <a:endParaRPr lang="en-US" sz="2800" dirty="0" smtClean="0">
              <a:solidFill>
                <a:srgbClr val="586D2D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586D2D"/>
                </a:solidFill>
              </a:rPr>
              <a:t>Прием (осмотр) врачом </a:t>
            </a:r>
            <a:endParaRPr lang="ru-RU" sz="2800" dirty="0">
              <a:solidFill>
                <a:srgbClr val="586D2D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586D2D"/>
                </a:solidFill>
              </a:rPr>
              <a:t>Маммография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586D2D"/>
                </a:solidFill>
              </a:rPr>
              <a:t>Исследование кала на скрытую кровь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586D2D"/>
                </a:solidFill>
              </a:rPr>
              <a:t>Осмотр фельдшером (акушеркой) или врачом </a:t>
            </a:r>
            <a:r>
              <a:rPr lang="ru-RU" sz="2800" dirty="0" smtClean="0">
                <a:solidFill>
                  <a:srgbClr val="586D2D"/>
                </a:solidFill>
              </a:rPr>
              <a:t>акушером-гинекологом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586D2D"/>
                </a:solidFill>
              </a:rPr>
              <a:t>Взятие мазка с шейки матки, цитологическое исследование мазка с шейки матки</a:t>
            </a:r>
            <a:endParaRPr lang="ru-RU" sz="2800" dirty="0">
              <a:solidFill>
                <a:srgbClr val="586D2D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586D2D"/>
                </a:solidFill>
              </a:rPr>
              <a:t>Определение </a:t>
            </a:r>
            <a:r>
              <a:rPr lang="ru-RU" sz="2800" dirty="0" err="1" smtClean="0">
                <a:solidFill>
                  <a:srgbClr val="586D2D"/>
                </a:solidFill>
              </a:rPr>
              <a:t>простат-специфического</a:t>
            </a:r>
            <a:r>
              <a:rPr lang="ru-RU" sz="2800" dirty="0" smtClean="0">
                <a:solidFill>
                  <a:srgbClr val="586D2D"/>
                </a:solidFill>
              </a:rPr>
              <a:t> антигена</a:t>
            </a:r>
            <a:r>
              <a:rPr lang="en-US" sz="2800" dirty="0" smtClean="0">
                <a:solidFill>
                  <a:srgbClr val="586D2D"/>
                </a:solidFill>
              </a:rPr>
              <a:t> </a:t>
            </a:r>
            <a:r>
              <a:rPr lang="ru-RU" sz="2800" dirty="0">
                <a:solidFill>
                  <a:srgbClr val="586D2D"/>
                </a:solidFill>
              </a:rPr>
              <a:t>в крови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577EC0-1E8C-439B-8423-C814EABC9A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586D2D"/>
                </a:solidFill>
              </a:rPr>
              <a:t>Проведение индивидуального или группового углубленного профилактического консультирования в КМП/ОМП на 2 этапе Д</a:t>
            </a:r>
            <a:endParaRPr lang="ru-RU" altLang="ru-RU" b="1" dirty="0">
              <a:solidFill>
                <a:srgbClr val="586D2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06805" cy="48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43608" y="1628800"/>
            <a:ext cx="777686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988840"/>
            <a:ext cx="89728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496" y="2348880"/>
            <a:ext cx="89289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2636912"/>
            <a:ext cx="24117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88224" y="2924944"/>
            <a:ext cx="24117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3284984"/>
            <a:ext cx="291581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5856" y="3933056"/>
            <a:ext cx="331236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43808" y="4581128"/>
            <a:ext cx="60486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7504" y="4941168"/>
            <a:ext cx="4968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372200" y="4869160"/>
            <a:ext cx="14401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07904" y="5229200"/>
            <a:ext cx="432048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823520" y="5589240"/>
            <a:ext cx="432048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B4BB23D-3907-403A-B632-168E209E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0152"/>
            <a:ext cx="8712968" cy="492601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врач-терапевт участковый, врач-терапевт цехового врачебного участка, врач общей практики (семейный врач)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586D2D"/>
                </a:solidFill>
              </a:rPr>
              <a:t>Осуществляет прием (осмотр) по итогам первого и второго этапов </a:t>
            </a:r>
            <a:r>
              <a:rPr lang="ru-RU" sz="2400" dirty="0" smtClean="0">
                <a:solidFill>
                  <a:srgbClr val="586D2D"/>
                </a:solidFill>
              </a:rPr>
              <a:t>диспансеризации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586D2D"/>
                </a:solidFill>
              </a:rPr>
              <a:t>а также по итогам </a:t>
            </a:r>
            <a:r>
              <a:rPr lang="ru-RU" sz="2400" dirty="0">
                <a:solidFill>
                  <a:srgbClr val="586D2D"/>
                </a:solidFill>
              </a:rPr>
              <a:t>профилактического медицинского осмотра граждан, находящихся под диспансерным наблюдением (с III группой здоровья</a:t>
            </a:r>
            <a:r>
              <a:rPr lang="ru-RU" sz="2400" dirty="0" smtClean="0">
                <a:solidFill>
                  <a:srgbClr val="586D2D"/>
                </a:solidFill>
              </a:rPr>
              <a:t>)</a:t>
            </a:r>
            <a:endParaRPr lang="ru-RU" sz="2400" dirty="0">
              <a:solidFill>
                <a:srgbClr val="586D2D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586D2D"/>
                </a:solidFill>
              </a:rPr>
              <a:t>а также граждан, по результатам профилактического медицинского осмотра у которых при анкетировании, осмотре и обследовании выявляются жалобы на здоровье и (или) патологические изменения исследуемых показателей, которых ранее не было или их степень выраженности (отклонение от нормы) увеличилась.</a:t>
            </a:r>
          </a:p>
          <a:p>
            <a:pPr marL="0" indent="0">
              <a:buNone/>
            </a:pPr>
            <a:endParaRPr lang="ru-RU" sz="2000" dirty="0">
              <a:solidFill>
                <a:srgbClr val="586D2D"/>
              </a:solidFill>
            </a:endParaRPr>
          </a:p>
          <a:p>
            <a:pPr marL="0" indent="0">
              <a:buNone/>
            </a:pPr>
            <a:endParaRPr lang="ru-RU" sz="2400" i="1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EA37D2-94CF-4001-BF4A-7BB854A9B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ru-RU" b="1" dirty="0">
                <a:solidFill>
                  <a:srgbClr val="586D2D"/>
                </a:solidFill>
              </a:rPr>
              <a:t>Прием (осмотр) врачом-терапевтом </a:t>
            </a:r>
          </a:p>
        </p:txBody>
      </p:sp>
    </p:spTree>
    <p:extLst>
      <p:ext uri="{BB962C8B-B14F-4D97-AF65-F5344CB8AC3E}">
        <p14:creationId xmlns="" xmlns:p14="http://schemas.microsoft.com/office/powerpoint/2010/main" val="39071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46F31-107D-424A-A864-E2639D6F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592" y="239426"/>
            <a:ext cx="6454776" cy="7012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Указ Президента РФ №204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от 7 мая 2018 г.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A26634E-B603-47BC-9043-D3E77CC4A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3" r="23266"/>
          <a:stretch/>
        </p:blipFill>
        <p:spPr>
          <a:xfrm>
            <a:off x="2195736" y="5605799"/>
            <a:ext cx="663295" cy="12522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3A69AF1-7927-4217-8294-C2AA52ADC4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3" r="23266"/>
          <a:stretch/>
        </p:blipFill>
        <p:spPr>
          <a:xfrm>
            <a:off x="467544" y="5605799"/>
            <a:ext cx="663295" cy="12522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238C4BC-78CC-4C7C-B95E-7171E12D9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3" r="23266"/>
          <a:stretch/>
        </p:blipFill>
        <p:spPr>
          <a:xfrm>
            <a:off x="2699792" y="5605799"/>
            <a:ext cx="663295" cy="12522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имок экрана, текст&#10;&#10;Описание создано автоматически">
            <a:extLst>
              <a:ext uri="{FF2B5EF4-FFF2-40B4-BE49-F238E27FC236}">
                <a16:creationId xmlns:a16="http://schemas.microsoft.com/office/drawing/2014/main" xmlns="" id="{6490C3C4-1ECA-4097-B397-03C78BBE6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0460" y="1052736"/>
            <a:ext cx="4594134" cy="295232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8C2565C-1DBF-4B55-A56E-33FA4E811C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3898"/>
          <a:stretch/>
        </p:blipFill>
        <p:spPr>
          <a:xfrm>
            <a:off x="380589" y="4163964"/>
            <a:ext cx="8600111" cy="99322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коллекция картинок&#10;&#10;Описание создано автоматически">
            <a:extLst>
              <a:ext uri="{FF2B5EF4-FFF2-40B4-BE49-F238E27FC236}">
                <a16:creationId xmlns:a16="http://schemas.microsoft.com/office/drawing/2014/main" xmlns="" id="{D59FBA82-6228-4D4C-B799-77CCEB1FD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94963"/>
            <a:ext cx="1263088" cy="10953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238C4BC-78CC-4C7C-B95E-7171E12D9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3" r="23266"/>
          <a:stretch/>
        </p:blipFill>
        <p:spPr>
          <a:xfrm>
            <a:off x="1619672" y="5605799"/>
            <a:ext cx="663295" cy="12522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8C4BC-78CC-4C7C-B95E-7171E12D9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3" r="23266"/>
          <a:stretch/>
        </p:blipFill>
        <p:spPr>
          <a:xfrm>
            <a:off x="1043608" y="5605799"/>
            <a:ext cx="663295" cy="12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53" y="1750424"/>
            <a:ext cx="7865723" cy="301316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15983" y="1750425"/>
            <a:ext cx="8196943" cy="10276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3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577EC0-1E8C-439B-8423-C814EABC9A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586D2D"/>
                </a:solidFill>
              </a:rPr>
              <a:t>Принципиальная схема диспансеризации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="" xmlns:a16="http://schemas.microsoft.com/office/drawing/2014/main" id="{50B65E5D-70EA-4DAF-B54A-1B3976881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10570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F08916-BA17-4218-9AB8-A94234E2F412}"/>
              </a:ext>
            </a:extLst>
          </p:cNvPr>
          <p:cNvSpPr txBox="1"/>
          <p:nvPr/>
        </p:nvSpPr>
        <p:spPr>
          <a:xfrm>
            <a:off x="1141766" y="231323"/>
            <a:ext cx="2139914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ФАП</a:t>
            </a:r>
          </a:p>
        </p:txBody>
      </p:sp>
      <p:pic>
        <p:nvPicPr>
          <p:cNvPr id="6" name="Рисунок 5" descr="Пешком">
            <a:extLst>
              <a:ext uri="{FF2B5EF4-FFF2-40B4-BE49-F238E27FC236}">
                <a16:creationId xmlns="" xmlns:a16="http://schemas.microsoft.com/office/drawing/2014/main" id="{13B08818-46C2-457E-8D1D-249BA1F36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9623" y="2969213"/>
            <a:ext cx="790988" cy="79098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6230506F-EC3E-4D15-B84D-02DFD2678EFC}"/>
              </a:ext>
            </a:extLst>
          </p:cNvPr>
          <p:cNvSpPr/>
          <p:nvPr/>
        </p:nvSpPr>
        <p:spPr>
          <a:xfrm>
            <a:off x="844034" y="1109364"/>
            <a:ext cx="3152775" cy="225534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1) Опрос 1 раз в год; </a:t>
            </a:r>
          </a:p>
          <a:p>
            <a:r>
              <a:rPr lang="ru-RU" sz="1200" dirty="0"/>
              <a:t>2) Антропометрия *1 раз в год;</a:t>
            </a:r>
          </a:p>
          <a:p>
            <a:r>
              <a:rPr lang="ru-RU" sz="1200" dirty="0"/>
              <a:t>3) Измерение АД *1 раз в год;</a:t>
            </a:r>
          </a:p>
          <a:p>
            <a:r>
              <a:rPr lang="ru-RU" sz="1200" dirty="0"/>
              <a:t>4) определение уровня ОХ 1 раз в  год; </a:t>
            </a:r>
          </a:p>
          <a:p>
            <a:r>
              <a:rPr lang="ru-RU" sz="1200" dirty="0"/>
              <a:t>5) глюкоза в крови 1 раз  год; </a:t>
            </a:r>
          </a:p>
          <a:p>
            <a:r>
              <a:rPr lang="ru-RU" sz="1200" dirty="0"/>
              <a:t>6) определение сердечно-сосудистого риска </a:t>
            </a:r>
          </a:p>
          <a:p>
            <a:r>
              <a:rPr lang="ru-RU" sz="1200" dirty="0"/>
              <a:t>7) ЭКГ 1 раз в год</a:t>
            </a:r>
            <a:r>
              <a:rPr lang="en-US" sz="1200" dirty="0"/>
              <a:t> </a:t>
            </a:r>
          </a:p>
          <a:p>
            <a:r>
              <a:rPr lang="ru-RU" sz="1200" dirty="0"/>
              <a:t>8) ВГД : 1 раз в 1 год</a:t>
            </a:r>
            <a:endParaRPr lang="en-US" sz="1200" dirty="0"/>
          </a:p>
          <a:p>
            <a:r>
              <a:rPr lang="en-US" sz="1200" dirty="0"/>
              <a:t>9) </a:t>
            </a:r>
            <a:r>
              <a:rPr lang="ru-RU" sz="1200" dirty="0"/>
              <a:t>Осмотр фельдшером(акушеркой)</a:t>
            </a:r>
          </a:p>
        </p:txBody>
      </p:sp>
      <p:pic>
        <p:nvPicPr>
          <p:cNvPr id="11" name="Рисунок 10" descr="Дом">
            <a:extLst>
              <a:ext uri="{FF2B5EF4-FFF2-40B4-BE49-F238E27FC236}">
                <a16:creationId xmlns="" xmlns:a16="http://schemas.microsoft.com/office/drawing/2014/main" id="{4C9E9DF1-451D-492A-815B-9DE0205CA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0624" y="167178"/>
            <a:ext cx="695202" cy="695202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C40C693A-77BE-44C9-B4A7-F65E2DFC2C3B}"/>
              </a:ext>
            </a:extLst>
          </p:cNvPr>
          <p:cNvSpPr/>
          <p:nvPr/>
        </p:nvSpPr>
        <p:spPr>
          <a:xfrm>
            <a:off x="4761313" y="1360649"/>
            <a:ext cx="3038477" cy="11715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Флюорографию легких 1 раз в 2 года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77734F31-33EA-40AF-B27D-73BF66240266}"/>
              </a:ext>
            </a:extLst>
          </p:cNvPr>
          <p:cNvSpPr/>
          <p:nvPr/>
        </p:nvSpPr>
        <p:spPr>
          <a:xfrm>
            <a:off x="4787836" y="3481547"/>
            <a:ext cx="2999540" cy="4797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Маммография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834C72D8-38CB-4BE6-8F08-D6C5DC9D26F8}"/>
              </a:ext>
            </a:extLst>
          </p:cNvPr>
          <p:cNvSpPr/>
          <p:nvPr/>
        </p:nvSpPr>
        <p:spPr>
          <a:xfrm>
            <a:off x="895062" y="3524165"/>
            <a:ext cx="3128962" cy="13473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>
              <a:buAutoNum type="arabicParenR"/>
            </a:pPr>
            <a:r>
              <a:rPr lang="ru-RU" sz="1200" dirty="0"/>
              <a:t>Мазок (РШМ): </a:t>
            </a:r>
          </a:p>
          <a:p>
            <a:pPr indent="-342900">
              <a:buAutoNum type="arabicParenR"/>
            </a:pPr>
            <a:r>
              <a:rPr lang="ru-RU" sz="1200" dirty="0"/>
              <a:t>ПСА в крови</a:t>
            </a:r>
          </a:p>
          <a:p>
            <a:r>
              <a:rPr lang="ru-RU" sz="1200" dirty="0"/>
              <a:t>4)   исследование кала на скрытую кровь</a:t>
            </a:r>
          </a:p>
          <a:p>
            <a:r>
              <a:rPr lang="ru-RU" sz="1200" dirty="0"/>
              <a:t>5)   ОАК </a:t>
            </a:r>
          </a:p>
          <a:p>
            <a:r>
              <a:rPr lang="ru-RU" sz="1200" dirty="0"/>
              <a:t>6) профилактическое консультирование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9CECE19-9A9A-4B5D-B614-9F0B0B8B5D30}"/>
              </a:ext>
            </a:extLst>
          </p:cNvPr>
          <p:cNvSpPr txBox="1"/>
          <p:nvPr/>
        </p:nvSpPr>
        <p:spPr>
          <a:xfrm rot="16200000">
            <a:off x="7658786" y="1861256"/>
            <a:ext cx="2324097" cy="375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ПМО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324DBAB-5DDC-4853-B3B8-0C1BD2F6810E}"/>
              </a:ext>
            </a:extLst>
          </p:cNvPr>
          <p:cNvSpPr txBox="1"/>
          <p:nvPr/>
        </p:nvSpPr>
        <p:spPr>
          <a:xfrm rot="16200000">
            <a:off x="7815133" y="4049951"/>
            <a:ext cx="201140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Диспансеризация-1этап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1E10C13-3B50-4CDC-B7DF-D17613EE2890}"/>
              </a:ext>
            </a:extLst>
          </p:cNvPr>
          <p:cNvSpPr txBox="1"/>
          <p:nvPr/>
        </p:nvSpPr>
        <p:spPr>
          <a:xfrm>
            <a:off x="4968573" y="4844318"/>
            <a:ext cx="1919907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прием терапевта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625A375E-5DFD-433C-A420-D052526C1175}"/>
              </a:ext>
            </a:extLst>
          </p:cNvPr>
          <p:cNvCxnSpPr>
            <a:cxnSpLocks/>
          </p:cNvCxnSpPr>
          <p:nvPr/>
        </p:nvCxnSpPr>
        <p:spPr>
          <a:xfrm>
            <a:off x="723899" y="184601"/>
            <a:ext cx="0" cy="46597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6B0F7B4E-EE2C-4644-ADB2-F3D6B8AE6798}"/>
              </a:ext>
            </a:extLst>
          </p:cNvPr>
          <p:cNvCxnSpPr>
            <a:cxnSpLocks/>
          </p:cNvCxnSpPr>
          <p:nvPr/>
        </p:nvCxnSpPr>
        <p:spPr>
          <a:xfrm>
            <a:off x="4172606" y="293837"/>
            <a:ext cx="0" cy="45776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F193936E-6ABD-4E2A-938D-E73D6379F81B}"/>
              </a:ext>
            </a:extLst>
          </p:cNvPr>
          <p:cNvSpPr/>
          <p:nvPr/>
        </p:nvSpPr>
        <p:spPr>
          <a:xfrm>
            <a:off x="4788722" y="4133264"/>
            <a:ext cx="2999540" cy="4797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ЭГДС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58641E5-7CB3-4B78-87A3-9D625F78C9FC}"/>
              </a:ext>
            </a:extLst>
          </p:cNvPr>
          <p:cNvSpPr/>
          <p:nvPr/>
        </p:nvSpPr>
        <p:spPr>
          <a:xfrm>
            <a:off x="-19870" y="5541609"/>
            <a:ext cx="9144000" cy="1347301"/>
          </a:xfrm>
          <a:prstGeom prst="rect">
            <a:avLst/>
          </a:prstGeom>
          <a:solidFill>
            <a:srgbClr val="E2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DC2633F-1DC2-41FB-91CC-2282F2479FDE}"/>
              </a:ext>
            </a:extLst>
          </p:cNvPr>
          <p:cNvSpPr txBox="1"/>
          <p:nvPr/>
        </p:nvSpPr>
        <p:spPr>
          <a:xfrm>
            <a:off x="117784" y="6569444"/>
            <a:ext cx="866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Учреждение, оказывающие СМП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19" name="Трехмерная модель 18" descr="Областная больница">
                <a:extLst>
                  <a:ext uri="{FF2B5EF4-FFF2-40B4-BE49-F238E27FC236}">
                    <a16:creationId xmlns:a16="http://schemas.microsoft.com/office/drawing/2014/main" id="{695E4C30-A9F9-419A-82FD-E513B4A590F6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688114" y="5361697"/>
              <a:ext cx="1166593" cy="1261439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166593" cy="1261439"/>
                    </a:xfrm>
                    <a:prstGeom prst="rect">
                      <a:avLst/>
                    </a:prstGeom>
                  </am3d:spPr>
                  <am3d:camera>
                    <am3d:pos x="0" y="0" z="6653593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5532" d="1000000"/>
                    <am3d:preTrans dx="0" dy="-13123642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55494" ay="1341332" az="628533"/>
                    <am3d:postTrans dx="0" dy="0" dz="0"/>
                  </am3d:trans>
                  <am3d:attrSrcUrl r:id="rId7"/>
                  <am3d:raster rName="Office3DRenderer" rVer="16.0.8326">
                    <am3d:blip r:embed="rId8"/>
                  </am3d:raster>
                  <am3d:objViewport viewportSz="15839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Трехмерная модель 18" descr="Областная больница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695E4C30-A9F9-419A-82FD-E513B4A590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688114" y="5361697"/>
                <a:ext cx="1166593" cy="1261439"/>
              </a:xfrm>
              <a:prstGeom prst="rect">
                <a:avLst/>
              </a:prstGeom>
            </p:spPr>
          </p:pic>
        </mc:Fallback>
      </mc:AlternateContent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355115D3-9608-49ED-B0BC-905797FDDCA4}"/>
              </a:ext>
            </a:extLst>
          </p:cNvPr>
          <p:cNvCxnSpPr>
            <a:cxnSpLocks/>
            <a:stCxn id="16" idx="3"/>
            <a:endCxn id="19" idx="3"/>
          </p:cNvCxnSpPr>
          <p:nvPr/>
        </p:nvCxnSpPr>
        <p:spPr>
          <a:xfrm flipH="1">
            <a:off x="4854707" y="1946439"/>
            <a:ext cx="2945083" cy="4045978"/>
          </a:xfrm>
          <a:prstGeom prst="curvedConnector3">
            <a:avLst>
              <a:gd name="adj1" fmla="val -14662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: изогнутый 40">
            <a:extLst>
              <a:ext uri="{FF2B5EF4-FFF2-40B4-BE49-F238E27FC236}">
                <a16:creationId xmlns="" xmlns:a16="http://schemas.microsoft.com/office/drawing/2014/main" id="{323E64DF-81F4-480D-8FC7-2B703AD0C648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4894573" y="3721400"/>
            <a:ext cx="2892803" cy="2307176"/>
          </a:xfrm>
          <a:prstGeom prst="curvedConnector3">
            <a:avLst>
              <a:gd name="adj1" fmla="val -7902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: изогнутый 46">
            <a:extLst>
              <a:ext uri="{FF2B5EF4-FFF2-40B4-BE49-F238E27FC236}">
                <a16:creationId xmlns="" xmlns:a16="http://schemas.microsoft.com/office/drawing/2014/main" id="{3D455786-630A-48A4-9044-D8C8C99D667E}"/>
              </a:ext>
            </a:extLst>
          </p:cNvPr>
          <p:cNvCxnSpPr>
            <a:cxnSpLocks/>
          </p:cNvCxnSpPr>
          <p:nvPr/>
        </p:nvCxnSpPr>
        <p:spPr>
          <a:xfrm flipH="1">
            <a:off x="4867838" y="4352438"/>
            <a:ext cx="2920163" cy="1655459"/>
          </a:xfrm>
          <a:prstGeom prst="curvedConnector3">
            <a:avLst>
              <a:gd name="adj1" fmla="val -7828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: изогнутый 66">
            <a:extLst>
              <a:ext uri="{FF2B5EF4-FFF2-40B4-BE49-F238E27FC236}">
                <a16:creationId xmlns="" xmlns:a16="http://schemas.microsoft.com/office/drawing/2014/main" id="{6E48DC6A-8DDE-4CF7-B9BA-BC8191DE918D}"/>
              </a:ext>
            </a:extLst>
          </p:cNvPr>
          <p:cNvCxnSpPr>
            <a:cxnSpLocks/>
            <a:stCxn id="19" idx="1"/>
            <a:endCxn id="52" idx="1"/>
          </p:cNvCxnSpPr>
          <p:nvPr/>
        </p:nvCxnSpPr>
        <p:spPr>
          <a:xfrm rot="10800000" flipH="1">
            <a:off x="3688113" y="5048631"/>
            <a:ext cx="1280459" cy="943787"/>
          </a:xfrm>
          <a:prstGeom prst="curvedConnector3">
            <a:avLst>
              <a:gd name="adj1" fmla="val -17853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Знак ''плюс'' 76">
            <a:extLst>
              <a:ext uri="{FF2B5EF4-FFF2-40B4-BE49-F238E27FC236}">
                <a16:creationId xmlns="" xmlns:a16="http://schemas.microsoft.com/office/drawing/2014/main" id="{B93ADF42-2F1A-40C0-8DEA-C223D7272CC3}"/>
              </a:ext>
            </a:extLst>
          </p:cNvPr>
          <p:cNvSpPr/>
          <p:nvPr/>
        </p:nvSpPr>
        <p:spPr>
          <a:xfrm>
            <a:off x="4141213" y="1680683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''плюс'' 77">
            <a:extLst>
              <a:ext uri="{FF2B5EF4-FFF2-40B4-BE49-F238E27FC236}">
                <a16:creationId xmlns="" xmlns:a16="http://schemas.microsoft.com/office/drawing/2014/main" id="{CD2E8103-EAE2-4E45-AA98-761F38DE13C4}"/>
              </a:ext>
            </a:extLst>
          </p:cNvPr>
          <p:cNvSpPr/>
          <p:nvPr/>
        </p:nvSpPr>
        <p:spPr>
          <a:xfrm>
            <a:off x="4161078" y="3822686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8E8A887-39F4-40F1-92C5-5BCEC7B37B2F}"/>
              </a:ext>
            </a:extLst>
          </p:cNvPr>
          <p:cNvSpPr txBox="1"/>
          <p:nvPr/>
        </p:nvSpPr>
        <p:spPr>
          <a:xfrm>
            <a:off x="4905336" y="178573"/>
            <a:ext cx="36500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Поликлиника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2" name="Рисунок 81" descr="Школа">
            <a:extLst>
              <a:ext uri="{FF2B5EF4-FFF2-40B4-BE49-F238E27FC236}">
                <a16:creationId xmlns="" xmlns:a16="http://schemas.microsoft.com/office/drawing/2014/main" id="{28C8E191-5601-43F4-93F6-102A099D21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4573" y="20438"/>
            <a:ext cx="808761" cy="819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9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ешком">
            <a:extLst>
              <a:ext uri="{FF2B5EF4-FFF2-40B4-BE49-F238E27FC236}">
                <a16:creationId xmlns="" xmlns:a16="http://schemas.microsoft.com/office/drawing/2014/main" id="{13B08818-46C2-457E-8D1D-249BA1F36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3336" y="3262313"/>
            <a:ext cx="1200150" cy="12001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6230506F-EC3E-4D15-B84D-02DFD2678EFC}"/>
              </a:ext>
            </a:extLst>
          </p:cNvPr>
          <p:cNvSpPr/>
          <p:nvPr/>
        </p:nvSpPr>
        <p:spPr>
          <a:xfrm>
            <a:off x="1053585" y="1537986"/>
            <a:ext cx="2742525" cy="18910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1) Опрос 1 раз в год; </a:t>
            </a:r>
          </a:p>
          <a:p>
            <a:r>
              <a:rPr lang="ru-RU" sz="1200" dirty="0"/>
              <a:t>2) Антропометрия *1 раз в год;</a:t>
            </a:r>
          </a:p>
          <a:p>
            <a:r>
              <a:rPr lang="ru-RU" sz="1200" dirty="0"/>
              <a:t>3) Измерение АД *1 раз в год;</a:t>
            </a:r>
          </a:p>
          <a:p>
            <a:r>
              <a:rPr lang="ru-RU" sz="1200" dirty="0"/>
              <a:t>4) определение уровня ОХ 1 раз в  год; </a:t>
            </a:r>
          </a:p>
          <a:p>
            <a:r>
              <a:rPr lang="ru-RU" sz="1200" dirty="0"/>
              <a:t>5) глюкоза в крови 1 раз  год; </a:t>
            </a:r>
          </a:p>
          <a:p>
            <a:r>
              <a:rPr lang="ru-RU" sz="1200" dirty="0"/>
              <a:t>6) определение сердечно-сосудистого риска </a:t>
            </a:r>
          </a:p>
          <a:p>
            <a:r>
              <a:rPr lang="ru-RU" sz="1200" dirty="0"/>
              <a:t>7) ВГД : 1 раз в 1 год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B8D471A-0CF3-4C35-9CEF-7EC5B18AB7D4}"/>
              </a:ext>
            </a:extLst>
          </p:cNvPr>
          <p:cNvSpPr txBox="1"/>
          <p:nvPr/>
        </p:nvSpPr>
        <p:spPr>
          <a:xfrm>
            <a:off x="1053584" y="97688"/>
            <a:ext cx="786181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Поликлиника</a:t>
            </a:r>
          </a:p>
        </p:txBody>
      </p:sp>
      <p:sp>
        <p:nvSpPr>
          <p:cNvPr id="15" name="Знак ''плюс'' 14">
            <a:extLst>
              <a:ext uri="{FF2B5EF4-FFF2-40B4-BE49-F238E27FC236}">
                <a16:creationId xmlns="" xmlns:a16="http://schemas.microsoft.com/office/drawing/2014/main" id="{4D7CFC4A-1FBB-49C9-8C82-811D05DB579A}"/>
              </a:ext>
            </a:extLst>
          </p:cNvPr>
          <p:cNvSpPr/>
          <p:nvPr/>
        </p:nvSpPr>
        <p:spPr>
          <a:xfrm>
            <a:off x="3733378" y="2085765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C40C693A-77BE-44C9-B4A7-F65E2DFC2C3B}"/>
              </a:ext>
            </a:extLst>
          </p:cNvPr>
          <p:cNvSpPr/>
          <p:nvPr/>
        </p:nvSpPr>
        <p:spPr>
          <a:xfrm>
            <a:off x="4278030" y="1600635"/>
            <a:ext cx="2386930" cy="18910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ru-RU" sz="1200" dirty="0"/>
              <a:t>флюорографию легких 1 раз в 2 года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ЭКГ в возрасте 35 лет и старше- 1 раз в год;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осмотр акушеркой (фельдшером)</a:t>
            </a:r>
          </a:p>
          <a:p>
            <a:endParaRPr lang="ru-RU" sz="12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77734F31-33EA-40AF-B27D-73BF66240266}"/>
              </a:ext>
            </a:extLst>
          </p:cNvPr>
          <p:cNvSpPr/>
          <p:nvPr/>
        </p:nvSpPr>
        <p:spPr>
          <a:xfrm>
            <a:off x="4278029" y="4057777"/>
            <a:ext cx="2368258" cy="155054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ru-RU" sz="1200" dirty="0"/>
              <a:t>маммография: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РШМ: мазок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ПСА в крови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исследование кала на  скрытую кровь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ОАК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ЭГДС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834C72D8-38CB-4BE6-8F08-D6C5DC9D26F8}"/>
              </a:ext>
            </a:extLst>
          </p:cNvPr>
          <p:cNvSpPr/>
          <p:nvPr/>
        </p:nvSpPr>
        <p:spPr>
          <a:xfrm>
            <a:off x="1120454" y="4499277"/>
            <a:ext cx="2368258" cy="76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профилактическое консультирование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9CECE19-9A9A-4B5D-B614-9F0B0B8B5D30}"/>
              </a:ext>
            </a:extLst>
          </p:cNvPr>
          <p:cNvSpPr txBox="1"/>
          <p:nvPr/>
        </p:nvSpPr>
        <p:spPr>
          <a:xfrm rot="16200000">
            <a:off x="8049150" y="2203434"/>
            <a:ext cx="1706068" cy="375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ПМО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1E10C13-3B50-4CDC-B7DF-D17613EE2890}"/>
              </a:ext>
            </a:extLst>
          </p:cNvPr>
          <p:cNvSpPr txBox="1"/>
          <p:nvPr/>
        </p:nvSpPr>
        <p:spPr>
          <a:xfrm>
            <a:off x="6855047" y="3490839"/>
            <a:ext cx="1508642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прием терапевта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F081CC-E802-40DA-9DEC-5F9C0C51B916}"/>
              </a:ext>
            </a:extLst>
          </p:cNvPr>
          <p:cNvSpPr txBox="1"/>
          <p:nvPr/>
        </p:nvSpPr>
        <p:spPr>
          <a:xfrm>
            <a:off x="1039693" y="841368"/>
            <a:ext cx="274252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Кабинет/отделение медицинской профилактики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305E201-1D5F-4A81-978B-F72C2ACF6838}"/>
              </a:ext>
            </a:extLst>
          </p:cNvPr>
          <p:cNvSpPr txBox="1"/>
          <p:nvPr/>
        </p:nvSpPr>
        <p:spPr>
          <a:xfrm>
            <a:off x="4043206" y="823930"/>
            <a:ext cx="250256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КДО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23ABDE2-2F21-4A96-995D-365F624F123A}"/>
              </a:ext>
            </a:extLst>
          </p:cNvPr>
          <p:cNvSpPr txBox="1"/>
          <p:nvPr/>
        </p:nvSpPr>
        <p:spPr>
          <a:xfrm>
            <a:off x="6792865" y="833051"/>
            <a:ext cx="191801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Терапевт</a:t>
            </a:r>
          </a:p>
        </p:txBody>
      </p:sp>
      <p:sp>
        <p:nvSpPr>
          <p:cNvPr id="28" name="Прямоугольник: скругленные углы 27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60A532D7-026B-4983-B97C-79232992ACD1}"/>
              </a:ext>
            </a:extLst>
          </p:cNvPr>
          <p:cNvSpPr/>
          <p:nvPr/>
        </p:nvSpPr>
        <p:spPr>
          <a:xfrm>
            <a:off x="1099850" y="3742640"/>
            <a:ext cx="2131556" cy="4153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Прием врача/фельдшера</a:t>
            </a:r>
          </a:p>
        </p:txBody>
      </p:sp>
      <p:cxnSp>
        <p:nvCxnSpPr>
          <p:cNvPr id="8" name="Соединитель: изогнутый 7">
            <a:extLst>
              <a:ext uri="{FF2B5EF4-FFF2-40B4-BE49-F238E27FC236}">
                <a16:creationId xmlns="" xmlns:a16="http://schemas.microsoft.com/office/drawing/2014/main" id="{56157029-3BD3-4D52-977B-6417381740B6}"/>
              </a:ext>
            </a:extLst>
          </p:cNvPr>
          <p:cNvCxnSpPr>
            <a:cxnSpLocks/>
            <a:stCxn id="16" idx="3"/>
            <a:endCxn id="52" idx="0"/>
          </p:cNvCxnSpPr>
          <p:nvPr/>
        </p:nvCxnSpPr>
        <p:spPr>
          <a:xfrm>
            <a:off x="6664960" y="2546143"/>
            <a:ext cx="944408" cy="94469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8E5D1A-8628-46BF-9AC3-E57B932A8D19}"/>
              </a:ext>
            </a:extLst>
          </p:cNvPr>
          <p:cNvSpPr txBox="1"/>
          <p:nvPr/>
        </p:nvSpPr>
        <p:spPr>
          <a:xfrm>
            <a:off x="6918162" y="2205354"/>
            <a:ext cx="691206" cy="4327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ДН</a:t>
            </a:r>
          </a:p>
        </p:txBody>
      </p:sp>
      <p:cxnSp>
        <p:nvCxnSpPr>
          <p:cNvPr id="12" name="Соединитель: изогнутый 11">
            <a:extLst>
              <a:ext uri="{FF2B5EF4-FFF2-40B4-BE49-F238E27FC236}">
                <a16:creationId xmlns="" xmlns:a16="http://schemas.microsoft.com/office/drawing/2014/main" id="{3AF0284B-EB5A-4DE5-8031-C2958AD52227}"/>
              </a:ext>
            </a:extLst>
          </p:cNvPr>
          <p:cNvCxnSpPr>
            <a:cxnSpLocks/>
            <a:stCxn id="16" idx="3"/>
            <a:endCxn id="28" idx="3"/>
          </p:cNvCxnSpPr>
          <p:nvPr/>
        </p:nvCxnSpPr>
        <p:spPr>
          <a:xfrm flipH="1">
            <a:off x="3231406" y="2546143"/>
            <a:ext cx="3433554" cy="1404159"/>
          </a:xfrm>
          <a:prstGeom prst="curvedConnector3">
            <a:avLst>
              <a:gd name="adj1" fmla="val -66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изогнутый 22">
            <a:extLst>
              <a:ext uri="{FF2B5EF4-FFF2-40B4-BE49-F238E27FC236}">
                <a16:creationId xmlns="" xmlns:a16="http://schemas.microsoft.com/office/drawing/2014/main" id="{87C1242A-8A9C-4074-8CC9-372AC5FF0E2D}"/>
              </a:ext>
            </a:extLst>
          </p:cNvPr>
          <p:cNvCxnSpPr>
            <a:cxnSpLocks/>
            <a:stCxn id="17" idx="3"/>
            <a:endCxn id="52" idx="2"/>
          </p:cNvCxnSpPr>
          <p:nvPr/>
        </p:nvCxnSpPr>
        <p:spPr>
          <a:xfrm flipV="1">
            <a:off x="6646287" y="4205928"/>
            <a:ext cx="963081" cy="62712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7E96C69C-7643-4500-B0CA-C66FF1B987D7}"/>
              </a:ext>
            </a:extLst>
          </p:cNvPr>
          <p:cNvSpPr/>
          <p:nvPr/>
        </p:nvSpPr>
        <p:spPr>
          <a:xfrm>
            <a:off x="-19870" y="5682966"/>
            <a:ext cx="9163870" cy="1205944"/>
          </a:xfrm>
          <a:prstGeom prst="rect">
            <a:avLst/>
          </a:prstGeom>
          <a:solidFill>
            <a:srgbClr val="E2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32106F8-BFAD-4674-853C-54F63EF5D408}"/>
              </a:ext>
            </a:extLst>
          </p:cNvPr>
          <p:cNvSpPr txBox="1"/>
          <p:nvPr/>
        </p:nvSpPr>
        <p:spPr>
          <a:xfrm>
            <a:off x="117784" y="6569444"/>
            <a:ext cx="866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Учреждение, оказывающие СМП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7" name="Трехмерная модель 46" descr="Областная больница">
                <a:extLst>
                  <a:ext uri="{FF2B5EF4-FFF2-40B4-BE49-F238E27FC236}">
                    <a16:creationId xmlns:a16="http://schemas.microsoft.com/office/drawing/2014/main" id="{7CD14ACA-5A5E-40FA-88C5-DD93C554B586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43206" y="5492671"/>
              <a:ext cx="1166593" cy="126143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166593" cy="1261439"/>
                    </a:xfrm>
                    <a:prstGeom prst="rect">
                      <a:avLst/>
                    </a:prstGeom>
                  </am3d:spPr>
                  <am3d:camera>
                    <am3d:pos x="0" y="0" z="6653593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5532" d="1000000"/>
                    <am3d:preTrans dx="0" dy="-13123642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55494" ay="1341332" az="628533"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15839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7" name="Трехмерная модель 46" descr="Областная больница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7CD14ACA-5A5E-40FA-88C5-DD93C554B5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43206" y="5492671"/>
                <a:ext cx="1166593" cy="1261439"/>
              </a:xfrm>
              <a:prstGeom prst="rect">
                <a:avLst/>
              </a:prstGeom>
            </p:spPr>
          </p:pic>
        </mc:Fallback>
      </mc:AlternateContent>
      <p:cxnSp>
        <p:nvCxnSpPr>
          <p:cNvPr id="48" name="Соединитель: изогнутый 47">
            <a:extLst>
              <a:ext uri="{FF2B5EF4-FFF2-40B4-BE49-F238E27FC236}">
                <a16:creationId xmlns="" xmlns:a16="http://schemas.microsoft.com/office/drawing/2014/main" id="{08286320-89A3-40CA-8549-BBB43CE8A1A4}"/>
              </a:ext>
            </a:extLst>
          </p:cNvPr>
          <p:cNvCxnSpPr>
            <a:cxnSpLocks/>
          </p:cNvCxnSpPr>
          <p:nvPr/>
        </p:nvCxnSpPr>
        <p:spPr>
          <a:xfrm flipV="1">
            <a:off x="5209799" y="4277360"/>
            <a:ext cx="2562601" cy="2143760"/>
          </a:xfrm>
          <a:prstGeom prst="curvedConnector3">
            <a:avLst>
              <a:gd name="adj1" fmla="val 106299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изогнутый 52">
            <a:extLst>
              <a:ext uri="{FF2B5EF4-FFF2-40B4-BE49-F238E27FC236}">
                <a16:creationId xmlns="" xmlns:a16="http://schemas.microsoft.com/office/drawing/2014/main" id="{0D18846E-C707-4EE8-893D-2561CD470C7F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5209799" y="4833049"/>
            <a:ext cx="1436488" cy="1273111"/>
          </a:xfrm>
          <a:prstGeom prst="curvedConnector3">
            <a:avLst>
              <a:gd name="adj1" fmla="val -15914"/>
            </a:avLst>
          </a:prstGeom>
          <a:ln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Рисунок 63" descr="Школа">
            <a:extLst>
              <a:ext uri="{FF2B5EF4-FFF2-40B4-BE49-F238E27FC236}">
                <a16:creationId xmlns="" xmlns:a16="http://schemas.microsoft.com/office/drawing/2014/main" id="{DC555C9D-4D84-4B12-B92F-73E692F73C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80894" y="-30752"/>
            <a:ext cx="1056101" cy="819953"/>
          </a:xfrm>
          <a:prstGeom prst="rect">
            <a:avLst/>
          </a:prstGeom>
        </p:spPr>
      </p:pic>
      <p:sp>
        <p:nvSpPr>
          <p:cNvPr id="65" name="Знак ''плюс'' 64">
            <a:extLst>
              <a:ext uri="{FF2B5EF4-FFF2-40B4-BE49-F238E27FC236}">
                <a16:creationId xmlns="" xmlns:a16="http://schemas.microsoft.com/office/drawing/2014/main" id="{01C08CF8-5AD6-4C57-9A09-46766126CDC1}"/>
              </a:ext>
            </a:extLst>
          </p:cNvPr>
          <p:cNvSpPr/>
          <p:nvPr/>
        </p:nvSpPr>
        <p:spPr>
          <a:xfrm>
            <a:off x="3674579" y="4646470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D358BA0-996D-4C1B-A1EC-EE40777D2476}"/>
              </a:ext>
            </a:extLst>
          </p:cNvPr>
          <p:cNvSpPr txBox="1"/>
          <p:nvPr/>
        </p:nvSpPr>
        <p:spPr>
          <a:xfrm rot="16200000">
            <a:off x="7909529" y="4171461"/>
            <a:ext cx="17683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Диспансеризация-1этап</a:t>
            </a:r>
          </a:p>
        </p:txBody>
      </p:sp>
    </p:spTree>
    <p:extLst>
      <p:ext uri="{BB962C8B-B14F-4D97-AF65-F5344CB8AC3E}">
        <p14:creationId xmlns="" xmlns:p14="http://schemas.microsoft.com/office/powerpoint/2010/main" val="9937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C4CFD90-51C3-491E-8FFC-83C8431E5942}"/>
              </a:ext>
            </a:extLst>
          </p:cNvPr>
          <p:cNvSpPr txBox="1"/>
          <p:nvPr/>
        </p:nvSpPr>
        <p:spPr>
          <a:xfrm>
            <a:off x="684333" y="207218"/>
            <a:ext cx="5767266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Мобильная медицинская бригада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9651EF-7AF9-4972-875E-00334FEFD339}"/>
              </a:ext>
            </a:extLst>
          </p:cNvPr>
          <p:cNvSpPr txBox="1"/>
          <p:nvPr/>
        </p:nvSpPr>
        <p:spPr>
          <a:xfrm rot="16200000">
            <a:off x="7906073" y="2482314"/>
            <a:ext cx="1706068" cy="375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ПМО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BD0007-49B3-4DFF-9499-40825B37E3A8}"/>
              </a:ext>
            </a:extLst>
          </p:cNvPr>
          <p:cNvSpPr txBox="1"/>
          <p:nvPr/>
        </p:nvSpPr>
        <p:spPr>
          <a:xfrm rot="16200000">
            <a:off x="7882416" y="4626166"/>
            <a:ext cx="17683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Диспансеризация-1этап</a:t>
            </a:r>
          </a:p>
        </p:txBody>
      </p:sp>
      <p:sp>
        <p:nvSpPr>
          <p:cNvPr id="10" name="Прямоугольник: скругленные углы 9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57B4E220-239E-4161-B9EB-5BDF8C3A7565}"/>
              </a:ext>
            </a:extLst>
          </p:cNvPr>
          <p:cNvSpPr/>
          <p:nvPr/>
        </p:nvSpPr>
        <p:spPr>
          <a:xfrm>
            <a:off x="746776" y="1802146"/>
            <a:ext cx="2742525" cy="18910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1) Опрос 1 раз в год; </a:t>
            </a:r>
          </a:p>
          <a:p>
            <a:r>
              <a:rPr lang="ru-RU" sz="1200" dirty="0"/>
              <a:t>2) Антропометрия *1 раз в год;</a:t>
            </a:r>
          </a:p>
          <a:p>
            <a:r>
              <a:rPr lang="ru-RU" sz="1200" dirty="0"/>
              <a:t>3) Измерение АД *1 раз в год;</a:t>
            </a:r>
          </a:p>
          <a:p>
            <a:r>
              <a:rPr lang="ru-RU" sz="1200" dirty="0"/>
              <a:t>4) определение уровня ОХ 1 раз в  год; </a:t>
            </a:r>
          </a:p>
          <a:p>
            <a:r>
              <a:rPr lang="ru-RU" sz="1200" dirty="0"/>
              <a:t>5) глюкоза в крови 1 раз  год; </a:t>
            </a:r>
          </a:p>
          <a:p>
            <a:r>
              <a:rPr lang="ru-RU" sz="1200" dirty="0"/>
              <a:t>6) определение сердечно-сосудистого риска </a:t>
            </a:r>
          </a:p>
          <a:p>
            <a:r>
              <a:rPr lang="ru-RU" sz="1200" dirty="0"/>
              <a:t>7) ВГД : 1 раз в 1 год </a:t>
            </a:r>
          </a:p>
        </p:txBody>
      </p:sp>
      <p:sp>
        <p:nvSpPr>
          <p:cNvPr id="11" name="Знак ''плюс'' 10">
            <a:extLst>
              <a:ext uri="{FF2B5EF4-FFF2-40B4-BE49-F238E27FC236}">
                <a16:creationId xmlns="" xmlns:a16="http://schemas.microsoft.com/office/drawing/2014/main" id="{2D353D27-5D7F-40C9-9BF8-F2A65F81579D}"/>
              </a:ext>
            </a:extLst>
          </p:cNvPr>
          <p:cNvSpPr/>
          <p:nvPr/>
        </p:nvSpPr>
        <p:spPr>
          <a:xfrm>
            <a:off x="3426569" y="2349925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EB845411-EEA2-4FEB-B8F2-46F7260961F3}"/>
              </a:ext>
            </a:extLst>
          </p:cNvPr>
          <p:cNvSpPr/>
          <p:nvPr/>
        </p:nvSpPr>
        <p:spPr>
          <a:xfrm>
            <a:off x="3971220" y="1864796"/>
            <a:ext cx="2480379" cy="18902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ru-RU" sz="1200" dirty="0"/>
              <a:t>флюорографию легких 1 раз в 2 года</a:t>
            </a: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ЭКГ в возрасте 35 лет и старше- 1 раз в год;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осмотр акушеркой (фельдшером)</a:t>
            </a:r>
          </a:p>
          <a:p>
            <a:endParaRPr lang="ru-RU" sz="12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B72A7DC0-424D-4715-BFED-ACFC52F5CAAB}"/>
              </a:ext>
            </a:extLst>
          </p:cNvPr>
          <p:cNvSpPr/>
          <p:nvPr/>
        </p:nvSpPr>
        <p:spPr>
          <a:xfrm>
            <a:off x="3971220" y="4247049"/>
            <a:ext cx="2368258" cy="140456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ru-RU" sz="1200" dirty="0"/>
              <a:t>маммография: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РШМ: мазок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ПСА в крови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исследование кала на  скрытую кровь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ОАК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7EE39141-67CB-40A1-AA18-A080539EAE95}"/>
              </a:ext>
            </a:extLst>
          </p:cNvPr>
          <p:cNvSpPr/>
          <p:nvPr/>
        </p:nvSpPr>
        <p:spPr>
          <a:xfrm>
            <a:off x="741143" y="4638263"/>
            <a:ext cx="2368258" cy="7682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профилактическое консультирование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A816F9-9428-4FA5-A527-DE56A17B1FBF}"/>
              </a:ext>
            </a:extLst>
          </p:cNvPr>
          <p:cNvSpPr txBox="1"/>
          <p:nvPr/>
        </p:nvSpPr>
        <p:spPr>
          <a:xfrm>
            <a:off x="6890818" y="4234243"/>
            <a:ext cx="1388492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прием терапевта</a:t>
            </a:r>
          </a:p>
        </p:txBody>
      </p:sp>
      <p:sp>
        <p:nvSpPr>
          <p:cNvPr id="16" name="Прямоугольник: скругленные углы 15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EC63672E-1E0A-4B42-AAC1-618A67558AB2}"/>
              </a:ext>
            </a:extLst>
          </p:cNvPr>
          <p:cNvSpPr/>
          <p:nvPr/>
        </p:nvSpPr>
        <p:spPr>
          <a:xfrm>
            <a:off x="793041" y="4006800"/>
            <a:ext cx="2131556" cy="4153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/>
              <a:t>Прием врача/фельдшера</a:t>
            </a:r>
          </a:p>
        </p:txBody>
      </p:sp>
      <p:cxnSp>
        <p:nvCxnSpPr>
          <p:cNvPr id="19" name="Соединитель: изогнутый 18">
            <a:extLst>
              <a:ext uri="{FF2B5EF4-FFF2-40B4-BE49-F238E27FC236}">
                <a16:creationId xmlns="" xmlns:a16="http://schemas.microsoft.com/office/drawing/2014/main" id="{CD2FB56D-8C49-44F9-BCF6-4DDAEF67D53D}"/>
              </a:ext>
            </a:extLst>
          </p:cNvPr>
          <p:cNvCxnSpPr>
            <a:cxnSpLocks/>
            <a:stCxn id="12" idx="3"/>
            <a:endCxn id="16" idx="3"/>
          </p:cNvCxnSpPr>
          <p:nvPr/>
        </p:nvCxnSpPr>
        <p:spPr>
          <a:xfrm flipH="1">
            <a:off x="2924597" y="2809898"/>
            <a:ext cx="3527002" cy="1404564"/>
          </a:xfrm>
          <a:prstGeom prst="curvedConnector3">
            <a:avLst>
              <a:gd name="adj1" fmla="val -64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изогнутый 19">
            <a:extLst>
              <a:ext uri="{FF2B5EF4-FFF2-40B4-BE49-F238E27FC236}">
                <a16:creationId xmlns="" xmlns:a16="http://schemas.microsoft.com/office/drawing/2014/main" id="{8FD00D05-0512-411C-8687-1D6BB6E0B4B8}"/>
              </a:ext>
            </a:extLst>
          </p:cNvPr>
          <p:cNvCxnSpPr>
            <a:cxnSpLocks/>
            <a:stCxn id="13" idx="3"/>
            <a:endCxn id="15" idx="2"/>
          </p:cNvCxnSpPr>
          <p:nvPr/>
        </p:nvCxnSpPr>
        <p:spPr>
          <a:xfrm>
            <a:off x="6339478" y="4949332"/>
            <a:ext cx="1245586" cy="12700"/>
          </a:xfrm>
          <a:prstGeom prst="curvedConnector4">
            <a:avLst>
              <a:gd name="adj1" fmla="val 924"/>
              <a:gd name="adj2" fmla="val 342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нак ''плюс'' 20">
            <a:extLst>
              <a:ext uri="{FF2B5EF4-FFF2-40B4-BE49-F238E27FC236}">
                <a16:creationId xmlns="" xmlns:a16="http://schemas.microsoft.com/office/drawing/2014/main" id="{470AEF49-A166-4F1D-A5AC-7E1082C59656}"/>
              </a:ext>
            </a:extLst>
          </p:cNvPr>
          <p:cNvSpPr/>
          <p:nvPr/>
        </p:nvSpPr>
        <p:spPr>
          <a:xfrm>
            <a:off x="3406274" y="4756611"/>
            <a:ext cx="544651" cy="53151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" name="Трехмерная модель 1" descr="Скорая помощь">
                <a:extLst>
                  <a:ext uri="{FF2B5EF4-FFF2-40B4-BE49-F238E27FC236}">
                    <a16:creationId xmlns:a16="http://schemas.microsoft.com/office/drawing/2014/main" id="{32D5FFAE-4DDD-4759-9C93-847DCE7A6344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90477" y="190990"/>
              <a:ext cx="1268342" cy="80013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68342" cy="800139"/>
                    </a:xfrm>
                    <a:prstGeom prst="rect">
                      <a:avLst/>
                    </a:prstGeom>
                  </am3d:spPr>
                  <am3d:camera>
                    <am3d:pos x="0" y="0" z="549165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0831" d="1000000"/>
                    <am3d:preTrans dx="-743" dy="-8060452" dz="12117"/>
                    <am3d:scale>
                      <am3d:sx n="1000000" d="1000000"/>
                      <am3d:sy n="1000000" d="1000000"/>
                      <am3d:sz n="1000000" d="1000000"/>
                    </am3d:scale>
                    <am3d:rot ax="307385" ay="2423208" az="199477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14919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Трехмерная модель 1" descr="Скорая помощь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32D5FFAE-4DDD-4759-9C93-847DCE7A63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90477" y="190990"/>
                <a:ext cx="1268342" cy="800139"/>
              </a:xfrm>
              <a:prstGeom prst="rect">
                <a:avLst/>
              </a:prstGeom>
            </p:spPr>
          </p:pic>
        </mc:Fallback>
      </mc:AlternateContent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EBC8CC9E-81E9-4CE8-9C80-B45242384604}"/>
              </a:ext>
            </a:extLst>
          </p:cNvPr>
          <p:cNvCxnSpPr>
            <a:cxnSpLocks/>
          </p:cNvCxnSpPr>
          <p:nvPr/>
        </p:nvCxnSpPr>
        <p:spPr>
          <a:xfrm>
            <a:off x="6750372" y="207218"/>
            <a:ext cx="0" cy="54443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18C1327-3F98-4023-A25A-3E9D9BC5B94C}"/>
              </a:ext>
            </a:extLst>
          </p:cNvPr>
          <p:cNvSpPr txBox="1"/>
          <p:nvPr/>
        </p:nvSpPr>
        <p:spPr>
          <a:xfrm>
            <a:off x="6790964" y="150275"/>
            <a:ext cx="2298808" cy="92333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Мобильная медицинская бригада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8" name="Трехмерная модель 27" descr="Скорая помощь">
                <a:extLst>
                  <a:ext uri="{FF2B5EF4-FFF2-40B4-BE49-F238E27FC236}">
                    <a16:creationId xmlns:a16="http://schemas.microsoft.com/office/drawing/2014/main" id="{D7573673-4542-4785-8474-9C6D4D34FD98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750374" y="290001"/>
              <a:ext cx="879531" cy="52279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879531" cy="522799"/>
                    </a:xfrm>
                    <a:prstGeom prst="rect">
                      <a:avLst/>
                    </a:prstGeom>
                  </am3d:spPr>
                  <am3d:camera>
                    <am3d:pos x="0" y="0" z="549165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0831" d="1000000"/>
                    <am3d:preTrans dx="-743" dy="-8060452" dz="12117"/>
                    <am3d:scale>
                      <am3d:sx n="1000000" d="1000000"/>
                      <am3d:sy n="1000000" d="1000000"/>
                      <am3d:sz n="1000000" d="1000000"/>
                    </am3d:scale>
                    <am3d:rot ax="190777" ay="2672514" az="133886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9656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Трехмерная модель 27" descr="Скорая помощь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D7573673-4542-4785-8474-9C6D4D34FD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750374" y="290001"/>
                <a:ext cx="879531" cy="522799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05A412F5-37A4-4E48-BDB3-C5A90983641A}"/>
              </a:ext>
            </a:extLst>
          </p:cNvPr>
          <p:cNvSpPr/>
          <p:nvPr/>
        </p:nvSpPr>
        <p:spPr>
          <a:xfrm>
            <a:off x="1833652" y="6004902"/>
            <a:ext cx="4916720" cy="660830"/>
          </a:xfrm>
          <a:prstGeom prst="rect">
            <a:avLst/>
          </a:prstGeom>
          <a:solidFill>
            <a:srgbClr val="E2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7C412203-3809-45D4-96A6-4562F02D199E}"/>
              </a:ext>
            </a:extLst>
          </p:cNvPr>
          <p:cNvSpPr/>
          <p:nvPr/>
        </p:nvSpPr>
        <p:spPr>
          <a:xfrm>
            <a:off x="4572000" y="6024569"/>
            <a:ext cx="867764" cy="4945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ЭГДС</a:t>
            </a:r>
          </a:p>
        </p:txBody>
      </p:sp>
      <p:sp>
        <p:nvSpPr>
          <p:cNvPr id="39" name="Знак ''плюс'' 38">
            <a:extLst>
              <a:ext uri="{FF2B5EF4-FFF2-40B4-BE49-F238E27FC236}">
                <a16:creationId xmlns="" xmlns:a16="http://schemas.microsoft.com/office/drawing/2014/main" id="{A6F1166F-9544-4A1A-A8B3-005525F9D981}"/>
              </a:ext>
            </a:extLst>
          </p:cNvPr>
          <p:cNvSpPr/>
          <p:nvPr/>
        </p:nvSpPr>
        <p:spPr>
          <a:xfrm>
            <a:off x="4920211" y="5651614"/>
            <a:ext cx="308962" cy="372955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 descr="Школа">
            <a:extLst>
              <a:ext uri="{FF2B5EF4-FFF2-40B4-BE49-F238E27FC236}">
                <a16:creationId xmlns="" xmlns:a16="http://schemas.microsoft.com/office/drawing/2014/main" id="{252B2199-A6F0-410F-B39F-BC4C3D1BB4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4096" y="5984923"/>
            <a:ext cx="656770" cy="665859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3" name="Трехмерная модель 42" descr="Областная больница">
                <a:extLst>
                  <a:ext uri="{FF2B5EF4-FFF2-40B4-BE49-F238E27FC236}">
                    <a16:creationId xmlns:a16="http://schemas.microsoft.com/office/drawing/2014/main" id="{BD121173-984B-40C3-8B92-01616F8299E0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337862" y="5848934"/>
              <a:ext cx="738569" cy="852195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738569" cy="852195"/>
                    </a:xfrm>
                    <a:prstGeom prst="rect">
                      <a:avLst/>
                    </a:prstGeom>
                  </am3d:spPr>
                  <am3d:camera>
                    <am3d:pos x="0" y="0" z="6653593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5532" d="1000000"/>
                    <am3d:preTrans dx="0" dy="-13123642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114128" ay="1536623" az="1018714"/>
                    <am3d:postTrans dx="0" dy="0" dz="0"/>
                  </am3d:trans>
                  <am3d:attrSrcUrl r:id="rId11"/>
                  <am3d:raster rName="Office3DRenderer" rVer="16.0.8326">
                    <am3d:blip r:embed="rId12"/>
                  </am3d:raster>
                  <am3d:objViewport viewportSz="96582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3" name="Трехмерная модель 42" descr="Областная больница">
                <a:extLst>
                  <a:ext uri="{FF2B5EF4-FFF2-40B4-BE49-F238E27FC236}">
                    <a16:creationId xmlns:am3d="http://schemas.microsoft.com/office/drawing/2017/model3d" xmlns="" xmlns:a16="http://schemas.microsoft.com/office/drawing/2014/main" id="{BD121173-984B-40C3-8B92-01616F8299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337862" y="5848934"/>
                <a:ext cx="738569" cy="852195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Соединитель: изогнутый 46">
            <a:extLst>
              <a:ext uri="{FF2B5EF4-FFF2-40B4-BE49-F238E27FC236}">
                <a16:creationId xmlns="" xmlns:a16="http://schemas.microsoft.com/office/drawing/2014/main" id="{2A3777B8-D3D7-4614-B795-9F8B6356B82C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6750372" y="5047522"/>
            <a:ext cx="879533" cy="12877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84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D09BFAA4-E285-4216-96F5-B087B1117239}"/>
              </a:ext>
            </a:extLst>
          </p:cNvPr>
          <p:cNvSpPr/>
          <p:nvPr/>
        </p:nvSpPr>
        <p:spPr>
          <a:xfrm>
            <a:off x="300038" y="4518693"/>
            <a:ext cx="8572500" cy="1357312"/>
          </a:xfrm>
          <a:prstGeom prst="roundRect">
            <a:avLst>
              <a:gd name="adj" fmla="val 20222"/>
            </a:avLst>
          </a:prstGeom>
          <a:solidFill>
            <a:srgbClr val="FFDBD5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B9824075-9D96-4A7F-BCFB-094F9EB057DF}"/>
              </a:ext>
            </a:extLst>
          </p:cNvPr>
          <p:cNvSpPr/>
          <p:nvPr/>
        </p:nvSpPr>
        <p:spPr>
          <a:xfrm>
            <a:off x="539552" y="3273454"/>
            <a:ext cx="7992888" cy="1163649"/>
          </a:xfrm>
          <a:prstGeom prst="roundRect">
            <a:avLst>
              <a:gd name="adj" fmla="val 20222"/>
            </a:avLst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229FFB1-A0E5-484D-B86A-043CE1374BFF}"/>
              </a:ext>
            </a:extLst>
          </p:cNvPr>
          <p:cNvSpPr/>
          <p:nvPr/>
        </p:nvSpPr>
        <p:spPr>
          <a:xfrm>
            <a:off x="1650206" y="2420897"/>
            <a:ext cx="5786438" cy="785813"/>
          </a:xfrm>
          <a:prstGeom prst="roundRect">
            <a:avLst>
              <a:gd name="adj" fmla="val 20222"/>
            </a:avLst>
          </a:prstGeom>
          <a:solidFill>
            <a:schemeClr val="accent3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8" name="Текст 2">
            <a:extLst>
              <a:ext uri="{FF2B5EF4-FFF2-40B4-BE49-F238E27FC236}">
                <a16:creationId xmlns="" xmlns:a16="http://schemas.microsoft.com/office/drawing/2014/main" id="{02CC67EA-9ED4-40BF-9D68-9CE72EFEB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>
                <a:solidFill>
                  <a:srgbClr val="586D2D"/>
                </a:solidFill>
              </a:rPr>
              <a:t>Группы состояния здоровья</a:t>
            </a:r>
          </a:p>
        </p:txBody>
      </p:sp>
      <p:sp>
        <p:nvSpPr>
          <p:cNvPr id="18439" name="TextBox 4">
            <a:extLst>
              <a:ext uri="{FF2B5EF4-FFF2-40B4-BE49-F238E27FC236}">
                <a16:creationId xmlns="" xmlns:a16="http://schemas.microsoft.com/office/drawing/2014/main" id="{009CE52A-03D5-45E0-AA98-66134F1A2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" y="1220747"/>
            <a:ext cx="8501062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  <a:t>Стратификация обследованных на группы здоровья производится по наличию и выраженности ФР развития ХНИЗ, наличию самих ХНИЗ, а также других состояний требующих динамического наблюдения узкими специалистами.</a:t>
            </a:r>
          </a:p>
        </p:txBody>
      </p:sp>
      <p:sp>
        <p:nvSpPr>
          <p:cNvPr id="35845" name="Содержимое 1">
            <a:extLst>
              <a:ext uri="{FF2B5EF4-FFF2-40B4-BE49-F238E27FC236}">
                <a16:creationId xmlns="" xmlns:a16="http://schemas.microsoft.com/office/drawing/2014/main" id="{546C422C-B0B9-4A19-814A-CF8414E0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348880"/>
            <a:ext cx="8750175" cy="3527126"/>
          </a:xfrm>
        </p:spPr>
        <p:txBody>
          <a:bodyPr/>
          <a:lstStyle/>
          <a:p>
            <a:pPr algn="ctr" eaLnBrk="1" fontAlgn="t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586D2D"/>
                </a:solidFill>
              </a:rPr>
              <a:t>I группа здоровья</a:t>
            </a:r>
            <a:endParaRPr lang="ru-RU" altLang="ru-RU" sz="1600" b="1" dirty="0"/>
          </a:p>
          <a:p>
            <a:pPr algn="ctr" eaLnBrk="1" fontAlgn="t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dirty="0"/>
              <a:t>Нет ХНИЗ и ФР </a:t>
            </a:r>
            <a:r>
              <a:rPr lang="ru-RU" altLang="ru-RU" sz="1600" b="1" dirty="0"/>
              <a:t>или</a:t>
            </a:r>
            <a:endParaRPr lang="ru-RU" altLang="ru-RU" sz="1600" dirty="0"/>
          </a:p>
          <a:p>
            <a:pPr algn="ctr" eaLnBrk="1" fontAlgn="t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600" b="1" dirty="0" smtClean="0"/>
              <a:t>ФР при ССР </a:t>
            </a:r>
            <a:r>
              <a:rPr lang="ru-RU" altLang="ru-RU" sz="1600" b="1" dirty="0"/>
              <a:t>средний и ниже</a:t>
            </a:r>
            <a:r>
              <a:rPr lang="ru-RU" altLang="ru-RU" sz="1600" dirty="0"/>
              <a:t>, без ДН по поводу других заболеваний.</a:t>
            </a:r>
          </a:p>
          <a:p>
            <a:pPr algn="ctr" eaLnBrk="1" fontAlgn="t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586D2D"/>
                </a:solidFill>
              </a:rPr>
              <a:t>II группа здоровья </a:t>
            </a:r>
          </a:p>
          <a:p>
            <a:pPr algn="ctr" eaLnBrk="1" fontAlgn="t" hangingPunct="1">
              <a:lnSpc>
                <a:spcPts val="192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ru-RU" sz="1600" dirty="0"/>
              <a:t>Нет ХНИЗ, </a:t>
            </a:r>
            <a:r>
              <a:rPr lang="ru-RU" altLang="ru-RU" sz="1600" b="1" dirty="0"/>
              <a:t>но</a:t>
            </a:r>
            <a:r>
              <a:rPr lang="ru-RU" altLang="ru-RU" sz="1600" dirty="0"/>
              <a:t> </a:t>
            </a:r>
            <a:r>
              <a:rPr lang="ru-RU" altLang="ru-RU" sz="1600" b="1" dirty="0"/>
              <a:t>есть</a:t>
            </a:r>
            <a:r>
              <a:rPr lang="ru-RU" altLang="ru-RU" sz="1600" dirty="0"/>
              <a:t> </a:t>
            </a:r>
            <a:r>
              <a:rPr lang="ru-RU" altLang="ru-RU" sz="1600" b="1" dirty="0"/>
              <a:t>ФР </a:t>
            </a:r>
            <a:r>
              <a:rPr lang="ru-RU" altLang="ru-RU" sz="1600" b="1" dirty="0" smtClean="0"/>
              <a:t>при </a:t>
            </a:r>
            <a:r>
              <a:rPr lang="ru-RU" altLang="ru-RU" sz="1600" b="1" dirty="0"/>
              <a:t>ССР выше среднего</a:t>
            </a:r>
            <a:r>
              <a:rPr lang="ru-RU" altLang="ru-RU" sz="1600" dirty="0"/>
              <a:t>, без ДН по поводу других заболеваний.</a:t>
            </a:r>
          </a:p>
          <a:p>
            <a:pPr algn="ctr" eaLnBrk="1" fontAlgn="t" hangingPunct="1">
              <a:lnSpc>
                <a:spcPts val="192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1600" dirty="0"/>
              <a:t>А также вне зависимости от возраста и уровня ССР, граждане имеющие изолированные ФР увеличивающие ССР: ожирение – ИМТ ≥ 30 кг/м2, дислипидемию ОХ ≥ 8 </a:t>
            </a:r>
            <a:r>
              <a:rPr lang="ru-RU" altLang="ru-RU" sz="1600" dirty="0" err="1"/>
              <a:t>ммоль</a:t>
            </a:r>
            <a:r>
              <a:rPr lang="ru-RU" altLang="ru-RU" sz="1600" dirty="0"/>
              <a:t>/л, интенсивное курение ≥ 20 сиг/день</a:t>
            </a:r>
          </a:p>
          <a:p>
            <a:pPr algn="ctr" eaLnBrk="1" fontAlgn="t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 err="1">
                <a:solidFill>
                  <a:srgbClr val="586D2D"/>
                </a:solidFill>
              </a:rPr>
              <a:t>IIIа</a:t>
            </a:r>
            <a:r>
              <a:rPr lang="ru-RU" altLang="ru-RU" sz="1600" b="1" dirty="0">
                <a:solidFill>
                  <a:srgbClr val="586D2D"/>
                </a:solidFill>
              </a:rPr>
              <a:t> группа  здоровья </a:t>
            </a:r>
          </a:p>
          <a:p>
            <a:pPr algn="ctr" eaLnBrk="1" fontAlgn="t" hangingPunct="1">
              <a:lnSpc>
                <a:spcPts val="1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/>
              <a:t>Есть ХНИЗ</a:t>
            </a:r>
            <a:r>
              <a:rPr lang="ru-RU" altLang="ru-RU" sz="1600" dirty="0"/>
              <a:t>,  или </a:t>
            </a:r>
            <a:r>
              <a:rPr lang="ru-RU" altLang="ru-RU" sz="1600" b="1" dirty="0"/>
              <a:t>подозрение на ХНИЗ </a:t>
            </a:r>
            <a:r>
              <a:rPr lang="ru-RU" altLang="ru-RU" sz="1600" dirty="0"/>
              <a:t>и нуждающиеся в дополнительном обследовании по этому поводу.</a:t>
            </a:r>
          </a:p>
          <a:p>
            <a:pPr algn="ctr" eaLnBrk="1" fontAlgn="t" hangingPunct="1">
              <a:lnSpc>
                <a:spcPts val="16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 err="1">
                <a:solidFill>
                  <a:srgbClr val="586D2D"/>
                </a:solidFill>
              </a:rPr>
              <a:t>IIIб</a:t>
            </a:r>
            <a:r>
              <a:rPr lang="ru-RU" altLang="ru-RU" sz="1600" b="1" dirty="0">
                <a:solidFill>
                  <a:srgbClr val="586D2D"/>
                </a:solidFill>
              </a:rPr>
              <a:t> группа  здоровья </a:t>
            </a:r>
          </a:p>
          <a:p>
            <a:pPr algn="ctr" eaLnBrk="1" fontAlgn="t" hangingPunct="1">
              <a:lnSpc>
                <a:spcPts val="16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ru-RU" altLang="ru-RU" sz="1600" dirty="0"/>
              <a:t>Нет ХНИЗ но </a:t>
            </a:r>
            <a:r>
              <a:rPr lang="ru-RU" altLang="ru-RU" sz="1600" b="1" dirty="0"/>
              <a:t>есть другие заболевания требующие ДН врачом-специалистом </a:t>
            </a:r>
            <a:r>
              <a:rPr lang="ru-RU" altLang="ru-RU" sz="1600" dirty="0"/>
              <a:t>или подозрение на наличие таких заболеваний и нуждающиеся в дополнительном обследовании.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i="1" dirty="0">
                <a:solidFill>
                  <a:srgbClr val="586D2D"/>
                </a:solidFill>
              </a:rPr>
              <a:t>Примечание:  При наличии у пациента и ХНИЗ и других заболеваний (состояний), требующих диспансерного наблюдения его включают в </a:t>
            </a:r>
            <a:r>
              <a:rPr lang="ru-RU" altLang="ru-RU" sz="1400" i="1" dirty="0" err="1">
                <a:solidFill>
                  <a:srgbClr val="586D2D"/>
                </a:solidFill>
              </a:rPr>
              <a:t>IIIа</a:t>
            </a:r>
            <a:r>
              <a:rPr lang="ru-RU" altLang="ru-RU" sz="1400" i="1" dirty="0">
                <a:solidFill>
                  <a:srgbClr val="586D2D"/>
                </a:solidFill>
              </a:rPr>
              <a:t> группу  здоровья.</a:t>
            </a:r>
            <a:r>
              <a:rPr lang="ru-RU" altLang="ru-RU" sz="1400" dirty="0">
                <a:solidFill>
                  <a:srgbClr val="586D2D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4324" y="5486400"/>
            <a:ext cx="143099" cy="2786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686" y="243833"/>
            <a:ext cx="8236777" cy="9318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44" y="1459840"/>
            <a:ext cx="7530496" cy="441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76553" y="1556792"/>
            <a:ext cx="4767655" cy="321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9672" y="3683673"/>
            <a:ext cx="2063932" cy="321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672" y="4221088"/>
            <a:ext cx="1487868" cy="321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47664" y="5267849"/>
            <a:ext cx="1728192" cy="321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3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4324" y="5486400"/>
            <a:ext cx="143099" cy="2786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686" y="243833"/>
            <a:ext cx="8236777" cy="9318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810820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316513" y="1667449"/>
            <a:ext cx="2823439" cy="321391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7948" y="3645024"/>
            <a:ext cx="2423972" cy="321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648" y="4221088"/>
            <a:ext cx="1152128" cy="321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03648" y="4797152"/>
            <a:ext cx="3312368" cy="321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3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4324" y="5486400"/>
            <a:ext cx="143099" cy="2786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686" y="243833"/>
            <a:ext cx="8236777" cy="93182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55043"/>
            <a:ext cx="7482811" cy="442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036593" y="1484784"/>
            <a:ext cx="3399503" cy="321391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2531545"/>
            <a:ext cx="6264696" cy="321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3728" y="3789040"/>
            <a:ext cx="6408712" cy="321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3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4324" y="5486400"/>
            <a:ext cx="143099" cy="2786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686" y="243833"/>
            <a:ext cx="8236777" cy="93182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5515" y="1500188"/>
            <a:ext cx="6910901" cy="480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475657" y="1412776"/>
            <a:ext cx="6624736" cy="576064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5696" y="2348880"/>
            <a:ext cx="4608512" cy="321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35696" y="3140968"/>
            <a:ext cx="3744416" cy="2493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5696" y="5301208"/>
            <a:ext cx="4536504" cy="2493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3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605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03459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08287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Национальный проект</a:t>
            </a:r>
            <a:br>
              <a:rPr lang="ru-RU" alt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«Здравоохранение»</a:t>
            </a:r>
            <a:br>
              <a:rPr lang="ru-RU" alt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на 2019 – 2024 годы</a:t>
            </a:r>
            <a:br>
              <a:rPr lang="ru-RU" alt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alt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346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-177800"/>
            <a:ext cx="27828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61" name="Прямоугольник 1"/>
          <p:cNvSpPr>
            <a:spLocks noChangeArrowheads="1"/>
          </p:cNvSpPr>
          <p:nvPr/>
        </p:nvSpPr>
        <p:spPr bwMode="auto">
          <a:xfrm>
            <a:off x="611188" y="3443516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Целевой показатель</a:t>
            </a:r>
            <a:r>
              <a:rPr lang="en-US" altLang="ru-RU" sz="24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lang="ru-RU" altLang="ru-RU" sz="2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Охват всех граждан</a:t>
            </a:r>
          </a:p>
          <a:p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профилактическими медицинскими осмотрами -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70%</a:t>
            </a:r>
          </a:p>
          <a:p>
            <a:endParaRPr lang="ru-RU" altLang="ru-RU" sz="24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4324" y="5486400"/>
            <a:ext cx="143099" cy="2786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686" y="243833"/>
            <a:ext cx="8236777" cy="93182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8186785" cy="11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115616" y="2204864"/>
            <a:ext cx="2160240" cy="2493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3380978"/>
            <a:ext cx="8064897" cy="183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43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1">
            <a:extLst>
              <a:ext uri="{FF2B5EF4-FFF2-40B4-BE49-F238E27FC236}">
                <a16:creationId xmlns="" xmlns:a16="http://schemas.microsoft.com/office/drawing/2014/main" id="{897F695A-F810-4DB0-8023-B86DE72D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412776"/>
            <a:ext cx="8362950" cy="496840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200" dirty="0">
                <a:solidFill>
                  <a:srgbClr val="586D2D"/>
                </a:solidFill>
              </a:rPr>
              <a:t>При выявлении в процессе диспансеризации медицинских показаний к проведению осмотров врачами-специалистами, исследований и мероприятий, не входящих в объем диспансеризации в соответствии с Порядком, они назначаются и выполняются с учетом положений порядков оказания медицинской помощи по профилю выявленного или предполагаемого заболевания (состояния) и стандартов медицинской помощи, утвержденных в соответствии с частью 2 статьи 37 Федерального закона N 323-ФЗ "Об основах охраны здоровья граждан в Российской Федерации", а также клинических рекомендаций (протоколов лечения) по вопросам оказания медицинской помощи, разработанных и утвержденных в соответствии с частью 2 статьи 76 Федерального закона N 323-ФЗ "Об основах охраны здоровья граждан в Российской Федерации".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8E4C88B0-5869-4819-8241-68930F1A5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586D2D"/>
                </a:solidFill>
              </a:rPr>
              <a:t>Дополнительное обследование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755577" y="1444444"/>
            <a:ext cx="7776864" cy="41857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Отделения медицинской профилактики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организуются в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медицинских организациях с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прикрепленным населением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более 20 тысяч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ru-RU" sz="28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Кабинеты медицинской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профилактики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организуются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медицинских организациях с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прикрепленным населением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менее 20 тысяч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.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9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357313"/>
            <a:ext cx="5403627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0181" y="1357313"/>
            <a:ext cx="448218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66633"/>
                </a:solidFill>
                <a:latin typeface="Tahoma" pitchFamily="34" charset="0"/>
                <a:cs typeface="Times New Roman" pitchFamily="18" charset="0"/>
              </a:rPr>
              <a:t>Посещения по поводу обострений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66633"/>
                </a:solidFill>
                <a:latin typeface="Tahoma" pitchFamily="34" charset="0"/>
                <a:cs typeface="Times New Roman" pitchFamily="18" charset="0"/>
              </a:rPr>
              <a:t>и новых заболеваний – 62%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9" y="3357563"/>
            <a:ext cx="567151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666633"/>
                </a:solidFill>
                <a:cs typeface="Times New Roman" pitchFamily="18" charset="0"/>
              </a:rPr>
              <a:t>Посещения </a:t>
            </a:r>
            <a:r>
              <a:rPr lang="ru-RU" sz="2000" b="1" dirty="0">
                <a:solidFill>
                  <a:srgbClr val="666633"/>
                </a:solidFill>
                <a:cs typeface="Times New Roman" pitchFamily="18" charset="0"/>
              </a:rPr>
              <a:t>с профилактической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66633"/>
                </a:solidFill>
                <a:cs typeface="Times New Roman" pitchFamily="18" charset="0"/>
              </a:rPr>
              <a:t>                  </a:t>
            </a:r>
            <a:r>
              <a:rPr lang="ru-RU" sz="2000" b="1" dirty="0" smtClean="0">
                <a:solidFill>
                  <a:srgbClr val="666633"/>
                </a:solidFill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666633"/>
                </a:solidFill>
                <a:cs typeface="Times New Roman" pitchFamily="18" charset="0"/>
              </a:rPr>
              <a:t>целью - </a:t>
            </a:r>
            <a:r>
              <a:rPr lang="ru-RU" sz="3200" b="1" dirty="0">
                <a:solidFill>
                  <a:srgbClr val="666633"/>
                </a:solidFill>
                <a:cs typeface="Times New Roman" pitchFamily="18" charset="0"/>
              </a:rPr>
              <a:t>60%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57776" y="3357563"/>
            <a:ext cx="2682576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666633"/>
                </a:solidFill>
                <a:cs typeface="Times New Roman" pitchFamily="18" charset="0"/>
              </a:rPr>
              <a:t>Посещения по поводу обострений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666633"/>
                </a:solidFill>
                <a:cs typeface="Times New Roman" pitchFamily="18" charset="0"/>
              </a:rPr>
              <a:t>и новых заболеваний – 40%</a:t>
            </a: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>
            <a:off x="2357438" y="2276872"/>
            <a:ext cx="4630341" cy="10801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Профилактические медицинские осмотры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Диспансеризация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испансерное наблюдение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00" y="4929188"/>
            <a:ext cx="6858000" cy="1596156"/>
          </a:xfrm>
          <a:prstGeom prst="rect">
            <a:avLst/>
          </a:prstGeom>
          <a:noFill/>
          <a:ln>
            <a:solidFill>
              <a:srgbClr val="586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предупреждение обострений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снижение числа обращений,  вызовов скорой помощи и госпитализаций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повышение качества жизни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снижение числа предотвратимых смертей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982641" y="4293096"/>
            <a:ext cx="1071563" cy="636092"/>
          </a:xfrm>
          <a:prstGeom prst="downArrow">
            <a:avLst/>
          </a:prstGeom>
          <a:noFill/>
          <a:ln>
            <a:solidFill>
              <a:srgbClr val="586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0873" name="Прямоугольник 13"/>
          <p:cNvSpPr>
            <a:spLocks noChangeArrowheads="1"/>
          </p:cNvSpPr>
          <p:nvPr/>
        </p:nvSpPr>
        <p:spPr bwMode="auto">
          <a:xfrm>
            <a:off x="1277542" y="1341440"/>
            <a:ext cx="194429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666633"/>
                </a:solidFill>
                <a:latin typeface="+mn-lt"/>
                <a:cs typeface="Times New Roman" pitchFamily="18" charset="0"/>
              </a:rPr>
              <a:t>Посещения с профилактической целью </a:t>
            </a:r>
            <a:r>
              <a:rPr lang="ru-RU" altLang="ru-RU" b="1" dirty="0">
                <a:solidFill>
                  <a:srgbClr val="666633"/>
                </a:solidFill>
                <a:latin typeface="+mn-lt"/>
                <a:cs typeface="Times New Roman" pitchFamily="18" charset="0"/>
              </a:rPr>
              <a:t>– 38%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srgbClr val="66663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20874" name="Прямоугольник 13"/>
          <p:cNvSpPr>
            <a:spLocks noChangeArrowheads="1"/>
          </p:cNvSpPr>
          <p:nvPr/>
        </p:nvSpPr>
        <p:spPr bwMode="auto">
          <a:xfrm>
            <a:off x="323528" y="692696"/>
            <a:ext cx="82809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В первичном звене здравоохранения оказывается </a:t>
            </a: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более 60</a:t>
            </a:r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imes New Roman" pitchFamily="18" charset="0"/>
              </a:rPr>
              <a:t>% всего объема медицинской помощи</a:t>
            </a:r>
            <a:endParaRPr lang="ru-RU" altLang="ru-RU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Смена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парадигмы</a:t>
            </a:r>
            <a:endParaRPr lang="ru-RU" sz="2000" b="1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6303E6-52BD-46E6-95BD-3779C3EF4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586D2D"/>
                </a:solidFill>
              </a:rPr>
              <a:t>Объемы ПО и диспансеризации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AE84BB1-8B87-48C8-8B7A-F73694C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363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ru-RU" b="1" dirty="0">
                <a:solidFill>
                  <a:srgbClr val="586D2D"/>
                </a:solidFill>
              </a:rPr>
              <a:t>Целевой показатель охвата закреплен в Паспорте Национального проекта «Здравоохранение»</a:t>
            </a:r>
          </a:p>
          <a:p>
            <a:pPr marL="0" indent="0" algn="ctr">
              <a:spcBef>
                <a:spcPts val="1800"/>
              </a:spcBef>
              <a:buNone/>
            </a:pPr>
            <a:endParaRPr lang="ru-RU" sz="2400" b="1" dirty="0">
              <a:solidFill>
                <a:srgbClr val="586D2D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и к 2024 г. составит 70% всех граждан 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или 102 740 000 человек, ежегодно,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</a:rPr>
              <a:t>из них взрослого населения 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76,2 млн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7065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↑ доли впервые выявленных ХНИЗ в рамках диспансеризации и профилактических осмотров из всех выявленных впервые заболеваний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5B4B8E-C3FA-4DDA-B490-36C6B7CCE4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" y="0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586D2D"/>
                </a:solidFill>
              </a:rPr>
              <a:t>Определения профилактического медицинского осмотра и диспансеризации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A8D1E83-D076-4672-A6B6-6C5B30F29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340768"/>
            <a:ext cx="7924800" cy="508860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i="1" dirty="0">
                <a:solidFill>
                  <a:srgbClr val="FF0000"/>
                </a:solidFill>
              </a:rPr>
              <a:t>Статья 46 ФЗ от 21 ноября 2011 г. № 323-ФЗ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i="1" dirty="0">
                <a:solidFill>
                  <a:srgbClr val="586D2D"/>
                </a:solidFill>
              </a:rPr>
              <a:t>«Об основах охраны здоровья граждан в РФ». </a:t>
            </a:r>
            <a:r>
              <a:rPr lang="ru-RU" sz="2400" b="1" i="1" dirty="0">
                <a:solidFill>
                  <a:srgbClr val="586D2D"/>
                </a:solidFill>
              </a:rPr>
              <a:t>Согласно изменениям внесенным ст.4 Федерального закона от 3 июля 2016 г. N 286-ФЗ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rgbClr val="586D2D"/>
                </a:solidFill>
              </a:rPr>
              <a:t>п.4 «</a:t>
            </a:r>
            <a:r>
              <a:rPr lang="ru-RU" sz="1800" b="1" dirty="0">
                <a:solidFill>
                  <a:srgbClr val="586D2D"/>
                </a:solidFill>
              </a:rPr>
              <a:t>Диспансеризация </a:t>
            </a:r>
            <a:r>
              <a:rPr lang="ru-RU" sz="1800" dirty="0">
                <a:solidFill>
                  <a:srgbClr val="586D2D"/>
                </a:solidFill>
              </a:rPr>
              <a:t>представляет собой комплекс мероприятий,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определение группы здоровья и группы диспансерного наблюдения) и осуществляемых в отношении определенных групп населения в соответствии с законодательством Российской Федерации»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ru-RU" sz="1800" dirty="0">
                <a:solidFill>
                  <a:srgbClr val="586D2D"/>
                </a:solidFill>
              </a:rPr>
              <a:t>п. 2. Видами медицинских осмотров являются: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1800" b="1" dirty="0">
                <a:solidFill>
                  <a:srgbClr val="586D2D"/>
                </a:solidFill>
              </a:rPr>
              <a:t>профилактический медицинский осмотр</a:t>
            </a:r>
            <a:r>
              <a:rPr lang="ru-RU" sz="1800" dirty="0">
                <a:solidFill>
                  <a:srgbClr val="586D2D"/>
                </a:solidFill>
              </a:rPr>
              <a:t>, проводимый в целях раннего (своевременного) выявления состояний, заболеваний и факторов риска их развития, немедицинского потребления наркотических средств и психотропных веществ, а также в целях определения групп здоровья и выработки рекомендаций для пациентов;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>
            <a:extLst>
              <a:ext uri="{FF2B5EF4-FFF2-40B4-BE49-F238E27FC236}">
                <a16:creationId xmlns="" xmlns:a16="http://schemas.microsoft.com/office/drawing/2014/main" id="{DFD0BC34-E34B-4F6C-8373-14279410C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indent="11113" eaLnBrk="1" hangingPunct="1">
              <a:spcAft>
                <a:spcPts val="1800"/>
              </a:spcAft>
              <a:buNone/>
            </a:pPr>
            <a:r>
              <a:rPr lang="ru-RU" altLang="ru-RU" sz="2400" dirty="0">
                <a:solidFill>
                  <a:srgbClr val="586D2D"/>
                </a:solidFill>
              </a:rPr>
              <a:t>Хронические неинфекционные заболевания (ХНИЗ) </a:t>
            </a:r>
            <a:r>
              <a:rPr lang="ru-RU" altLang="ru-RU" sz="2400" dirty="0"/>
              <a:t>являющиеся основной причиной инвалидности и преждевременной смертности населения Российской Федерации</a:t>
            </a:r>
            <a:r>
              <a:rPr lang="ru-RU" altLang="ru-RU" sz="2400" i="1" dirty="0"/>
              <a:t>, </a:t>
            </a:r>
            <a:r>
              <a:rPr lang="ru-RU" altLang="ru-RU" sz="2400" i="1" dirty="0">
                <a:solidFill>
                  <a:srgbClr val="586D2D"/>
                </a:solidFill>
              </a:rPr>
              <a:t>факторы риска их развития</a:t>
            </a:r>
            <a:r>
              <a:rPr lang="ru-RU" altLang="ru-RU" sz="2400" i="1" dirty="0"/>
              <a:t>, а также </a:t>
            </a:r>
            <a:r>
              <a:rPr lang="ru-RU" altLang="ru-RU" sz="2400" i="1" dirty="0">
                <a:solidFill>
                  <a:schemeClr val="accent6">
                    <a:lumMod val="75000"/>
                  </a:schemeClr>
                </a:solidFill>
              </a:rPr>
              <a:t>риск потребления наркотических средств и психотропных веществ без назначения врача</a:t>
            </a:r>
          </a:p>
          <a:p>
            <a:pPr indent="11113" eaLnBrk="1" hangingPunct="1">
              <a:spcAft>
                <a:spcPts val="1800"/>
              </a:spcAft>
              <a:buNone/>
            </a:pPr>
            <a:r>
              <a:rPr lang="ru-RU" altLang="ru-RU" sz="2400" b="1" dirty="0">
                <a:solidFill>
                  <a:srgbClr val="586D2D"/>
                </a:solidFill>
              </a:rPr>
              <a:t>ХНИЗ являющиеся объектом скрининга:</a:t>
            </a:r>
            <a:endParaRPr lang="ru-RU" altLang="ru-RU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982663" indent="365125" eaLnBrk="1" hangingPunct="1"/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</a:rPr>
              <a:t>болезни системы кровообращения </a:t>
            </a:r>
          </a:p>
          <a:p>
            <a:pPr marL="982663" indent="365125" eaLnBrk="1" hangingPunct="1"/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</a:rPr>
              <a:t>злокачественные новообразования </a:t>
            </a:r>
          </a:p>
          <a:p>
            <a:pPr marL="982663" indent="365125" eaLnBrk="1" hangingPunct="1"/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</a:rPr>
              <a:t>сахарный диабет 2-го типа</a:t>
            </a:r>
          </a:p>
          <a:p>
            <a:pPr marL="982663" indent="365125" eaLnBrk="1" hangingPunct="1"/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</a:rPr>
              <a:t>хронические болезни органов дыхания</a:t>
            </a:r>
            <a:endParaRPr lang="ru-RU" altLang="ru-RU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dirty="0"/>
          </a:p>
        </p:txBody>
      </p:sp>
      <p:sp>
        <p:nvSpPr>
          <p:cNvPr id="19459" name="Текст 2">
            <a:extLst>
              <a:ext uri="{FF2B5EF4-FFF2-40B4-BE49-F238E27FC236}">
                <a16:creationId xmlns="" xmlns:a16="http://schemas.microsoft.com/office/drawing/2014/main" id="{B5F193ED-03FF-484F-95B2-FAE037FC9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586D2D"/>
                </a:solidFill>
              </a:rPr>
              <a:t>Предмет скрининга</a:t>
            </a:r>
          </a:p>
        </p:txBody>
      </p:sp>
    </p:spTree>
    <p:extLst>
      <p:ext uri="{BB962C8B-B14F-4D97-AF65-F5344CB8AC3E}">
        <p14:creationId xmlns="" xmlns:p14="http://schemas.microsoft.com/office/powerpoint/2010/main" val="41524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733" y="1052736"/>
            <a:ext cx="835774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B5F193ED-03FF-484F-95B2-FAE037FC92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99400" cy="1340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tlCol="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586D2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6D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Новый приказ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586D2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8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00892"/>
            <a:ext cx="8280920" cy="581732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3509554"/>
            <a:ext cx="3496222" cy="2960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5124997"/>
            <a:ext cx="3578022" cy="2960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8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74EF1FA2-9FF4-46B9-A82C-2B8E75EF5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8974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586D2D"/>
                </a:solidFill>
              </a:rPr>
              <a:t>Взрослое население (в возрасте от 18 лет и старше)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586D2D"/>
                </a:solidFill>
              </a:rPr>
              <a:t>находящегося на медицинском обслуживании в медицинской организации где получает первичную медико-санитарную помощь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586D2D"/>
                </a:solidFill>
              </a:rPr>
              <a:t>работающие граждане;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586D2D"/>
                </a:solidFill>
              </a:rPr>
              <a:t>неработающие граждане;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586D2D"/>
                </a:solidFill>
              </a:rPr>
              <a:t>обучающиеся в образовательных организациях по очной форме.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>
                <a:solidFill>
                  <a:schemeClr val="accent6">
                    <a:lumMod val="75000"/>
                  </a:schemeClr>
                </a:solidFill>
              </a:rPr>
              <a:t>Порядок не применяется в случаях, когда законодательными и иными нормативными правовыми актами Российской Федерации установлен иной порядок проведения диспансеризации отдельных категорий граждан.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789255-2421-4E98-8232-D77083E72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899400" cy="120015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586D2D"/>
                </a:solidFill>
              </a:rPr>
              <a:t>Целевые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1997</Words>
  <Application>Microsoft Office PowerPoint</Application>
  <PresentationFormat>Экран (4:3)</PresentationFormat>
  <Paragraphs>242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Специальное оформление</vt:lpstr>
      <vt:lpstr>Слайд 1</vt:lpstr>
      <vt:lpstr>Указ Президента РФ №204 от 7 мая 2018 г.</vt:lpstr>
      <vt:lpstr>Национальный проект «Здравоохранение» на 2019 – 2024 годы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Обоснование и основные нормативные положения диспансеризации определенных групп взрослого населения</dc:title>
  <dc:creator>vegorov</dc:creator>
  <cp:lastModifiedBy>ESIvanova</cp:lastModifiedBy>
  <cp:revision>197</cp:revision>
  <dcterms:created xsi:type="dcterms:W3CDTF">2016-05-11T12:43:03Z</dcterms:created>
  <dcterms:modified xsi:type="dcterms:W3CDTF">2019-06-17T16:57:46Z</dcterms:modified>
</cp:coreProperties>
</file>